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ink/ink5.xml" ContentType="application/inkml+xml"/>
  <Override PartName="/ppt/ink/ink6.xml" ContentType="application/inkml+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ink/ink10.xml" ContentType="application/inkml+xml"/>
  <Override PartName="/ppt/notesSlides/notesSlide19.xml" ContentType="application/vnd.openxmlformats-officedocument.presentationml.notesSlide+xml"/>
  <Override PartName="/ppt/ink/ink11.xml" ContentType="application/inkml+xml"/>
  <Override PartName="/ppt/ink/ink12.xml" ContentType="application/inkml+xml"/>
  <Override PartName="/ppt/notesSlides/notesSlide20.xml" ContentType="application/vnd.openxmlformats-officedocument.presentationml.notesSlide+xml"/>
  <Override PartName="/ppt/ink/ink13.xml" ContentType="application/inkml+xml"/>
  <Override PartName="/ppt/ink/ink14.xml" ContentType="application/inkml+xml"/>
  <Override PartName="/ppt/notesSlides/notesSlide21.xml" ContentType="application/vnd.openxmlformats-officedocument.presentationml.notesSlide+xml"/>
  <Override PartName="/ppt/ink/ink15.xml" ContentType="application/inkml+xml"/>
  <Override PartName="/ppt/ink/ink1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9" r:id="rId2"/>
    <p:sldId id="270" r:id="rId3"/>
    <p:sldId id="256" r:id="rId4"/>
    <p:sldId id="289" r:id="rId5"/>
    <p:sldId id="260" r:id="rId6"/>
    <p:sldId id="276" r:id="rId7"/>
    <p:sldId id="277" r:id="rId8"/>
    <p:sldId id="278" r:id="rId9"/>
    <p:sldId id="279" r:id="rId10"/>
    <p:sldId id="280" r:id="rId11"/>
    <p:sldId id="290" r:id="rId12"/>
    <p:sldId id="292" r:id="rId13"/>
    <p:sldId id="293" r:id="rId14"/>
    <p:sldId id="294" r:id="rId15"/>
    <p:sldId id="295" r:id="rId16"/>
    <p:sldId id="259" r:id="rId17"/>
    <p:sldId id="265" r:id="rId18"/>
    <p:sldId id="261" r:id="rId19"/>
    <p:sldId id="281" r:id="rId20"/>
    <p:sldId id="282" r:id="rId21"/>
    <p:sldId id="283" r:id="rId22"/>
    <p:sldId id="284" r:id="rId23"/>
    <p:sldId id="285" r:id="rId24"/>
    <p:sldId id="264" r:id="rId25"/>
    <p:sldId id="263" r:id="rId26"/>
    <p:sldId id="266" r:id="rId27"/>
    <p:sldId id="271" r:id="rId28"/>
    <p:sldId id="272" r:id="rId29"/>
    <p:sldId id="275" r:id="rId30"/>
    <p:sldId id="297" r:id="rId31"/>
    <p:sldId id="258" r:id="rId32"/>
    <p:sldId id="29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2626"/>
    <a:srgbClr val="F5504E"/>
    <a:srgbClr val="777777"/>
    <a:srgbClr val="6600CC"/>
    <a:srgbClr val="764F00"/>
    <a:srgbClr val="FFFF99"/>
    <a:srgbClr val="302E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84144" autoAdjust="0"/>
  </p:normalViewPr>
  <p:slideViewPr>
    <p:cSldViewPr snapToGrid="0">
      <p:cViewPr varScale="1">
        <p:scale>
          <a:sx n="94" d="100"/>
          <a:sy n="94" d="100"/>
        </p:scale>
        <p:origin x="103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0-1-15,5 2 0 16,4 2 0-16,2 2 1 15,12 2 0-15,-3-4 0 0,1 6-1 16,6 2 1-16,0 2-1 16,-2 4 1-16,2-2-1 15,3 2 0-15,-1 0 0 16,1 4 0-16,-3-6-1 16,-8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0-15,1 4 0 16,-1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4-1-15,-1-2 1 16,3 4 0-16,-3-4 1 16,-4-2-2-16,-4-2 1 15,4 0 0-15,-7-4 1 16,-4-4-1-16,-3 0 0 15,3 2 0-15,-5 0 0 16,-5-8 0-16,1-4 1 16,-3-4-1-16,2-4 0 0,4 0-1 15,-3-2 1-15,0-8 0 16,-3-2 0-16,-2 0 0 16,0 0 0-16,0 2 0 15,0 0 0-15,0-3 0 16,0 5 0-16,0 4 0 15,0 0 0-15,0 2 0 16,7 0 0-16,-3 4 0 16,-2-4 0-16,3 8 0 15,0-2 0-15,4 4 0 16,0 4 0-16,2 4 0 16,3 0 0-16,4 6 0 15,5 8 0-15,2-6 0 16,-1 6 0-16,1 2 0 15,-2 4 0-15,0 0 0 16,2 1 0-16,0 1 0 0,2-6 0 16,-2-6 0-16,-2 0 0 15,-7-2 0-15,0-4 0 16,-3-2 0-16,1-2 0 16,-1-12 0-16,-1-2 0 15,1 0 0-15,-5-2 1 16,1-6-1-16,10-6 0 15,-13 2 0-15,4-1 0 16,-6 1 0-16,5-2 0 16,0 4 0-16,-2-6 0 0,2 4 0 15,0 4 0-15,7 2 0 16,-7 2 0-16,0 0-1 16,5 4 1-16,0 4 0 15,-8-2 0-15,8 8 0 16,0 4 1-16,1 0-1 15,6 2 0-15,2 4 0 16,4 4 0-16,2 0 0 16,1 6 0-16,-1 4 0 15,3-8 0-15,-7 2 0 16,-2 2 0-16,-3-4 0 16,0-2 0-16,-2 0 0 15,-5-4 1-15,-3-6-1 16,-1 1 1-16,-3-5 1 15,8-2 0-15,0-5-1 16,-5-7 1-16,-7 2-1 16,7-6 1-1,5-16-2-15,-1 8 0 16,-6-6 0-16,2 8 0 16,0 4-1-16,-4 0 1 15,-1 2 0-15,5 6 0 16,-2-2 0-16,2 0 0 15,5 8-1-15,-5 2 1 16,5 2 0-16,2 8 0 16,-3 8-1-16,3 0 1 15,7 2 0-15,-7 0 0 0,2 2 0 16,0 0 0-16,-2-2 0 16,2 0 1-16,-2 2-1 15,2-2 0-15,-4-2 0 16,-3-4 1-16,-2-2-1 15,-4-6 0-15,-2 2 0 16,-3-4 0-16,5-6 0 16,-1-6 0-16,1-2 0 15,-5-2 0-15,0-8 0 16,7 0 0-16,2-2 0 16,0-2 0-16,0 2 0 15,0 2 0-15,0 0 0 16,-2 6 0-16,2 6 0 15,-4 2 0-15,4 0 0 16,-7 2 0-16,2 2-1 0,-4 6 1 16,5 0-1-16,-5 0 1 15,9 0-1-15,0 0 0 16,-4 4 0-16,-1-2 1 16,1-2-1-16,-3 0 0 15,3 4-1-15,-5-4 1 16,0 0-2-16,0 0 0 15,0 4-5-15,0-4 0 16,0 2-3-16,0 2 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5 204 7 0,'0'10'3'0,"0"-22"-1"0,-3 12 3 16,3 0-4-16,-4 0 0 15,4 0 3-15,-3 0 1 16,3 0-5-16,7 2 0 0,-7-2 3 16,0 0 1-16,0 0-2 15,0-2 1-15,-4 2-2 16,1 0 0-16,3 0-1 15,0 0 1-15,0-8-1 16,7 8 0-16,-7 4 0 16,7-8 0-16,-7 4 0 15,-4 0 0-15,10 0 0 16,-3-2 0-16,0-2 0 16,-3-2 1-16,7 2 0 15,0 0 0-15,5-6 0 16,2 0 0-16,0-5 0 15,2-1 1-15,1 6-1 16,-1-12 0-16,1 6 0 16,-1 2 0-16,-2 2 0 15,-2 2 0-15,2 0-1 16,-6-2 1-16,3 6-1 0,-1 0 1 16,-3 2-1-16,0 2 0 15,-2-2 0-15,2 4 0 16,0 4 0-16,0-2 0 15,0 6 0-15,-2-2 0 16,4 4 0-16,-1 4 0 16,5 2 0-16,-3 0 0 15,0 2 0-15,1 2 0 16,1-4 0-16,2-2 1 0,-4 1-2 16,-1-5 1-16,1 4 0 15,1-4 0-15,-3-6 0 16,-1 2 0-16,0-2 0 15,-2-4 1-15,4 0 0 16,-4 0 0-16,1-8-1 16,1-4 0-16,0-2 0 15,0 0 0-15,2 1 1 16,1-3 0-16,4-4-1 16,-2 0 1-16,2 4-1 15,-2 2 1-15,6 4 0 16,-6 4 0-16,-2 0-1 15,4 2 0-15,-3 0 0 16,1 4 0-16,-4 4 0 16,6 2 0-16,0 4-1 15,0 4 1-15,-5-2 0 0,1 8 1 16,0 8-1-16,-1-2 0 16,-2 1 0-16,0-5 0 15,-2 2 0-15,2-8 0 16,-3 2 0-16,3-2 1 15,-4-4-1-15,0 0 0 16,1-6 0-16,-1 0 1 16,-3-6 0-16,9 0 1 15,-2-6 0-15,0-4 0 16,0-4-1-16,0-2 1 16,3-4-1-16,-1-4 1 0,1 2-2 15,2 2 0-15,2-3 0 16,-2 3 0-16,2 4 0 15,-3-2 0-15,-1 8-1 16,-1 0 1-16,-2 4 0 16,0-2 0-16,0 8 0 15,-2 4 0-15,5 0 0 16,-1 6 0-16,0 2 0 16,2 12 0-16,6 2 0 15,-8-3 0-15,5 5 0 16,-4-6 0-16,4 6 0 15,-2-2 0-15,0-2 0 16,-1-8 0-16,3 0 0 16,-6 2 0-16,6-6 0 15,-4-4 0-15,1 2 0 16,-2-4 0-16,3-2 0 0,-2-8 0 16,4-2 0-16,-2 2 0 15,2-2 0-15,-4-8 0 16,4-4 0-16,2 2 1 15,-4 2-1-15,2-6 0 16,0 4 0-16,-6-4 0 16,3 4 0-16,3 2 0 15,-6-2 0-15,3 6 0 16,3 0 0-16,-4 6 0 16,2 4 0-16,0 0 0 0,2 0-1 15,0 8 1-15,-3 2 0 16,1 0 0-16,-2 10 0 15,0 0 1-15,-1 2-2 16,-3-2 1-16,3 8 0 16,0 2 1-16,-1-8-1 15,-1-2 0-15,0-4 0 16,2-2 0-16,1 4 0 16,1-8 0-16,-1 0 0 15,2-4 0-15,2 0 0 16,-2-3 0-16,2-3 0 15,2 0 0-15,4-3 0 16,-6-7 0-16,5-2-1 16,-3 2 1-16,3-10 0 15,-5 6 1-15,0-2-1 16,0-4 0-16,-6 2 0 16,3 4 0-16,-4 2 0 0,0 6 0 15,-4-2 0-15,2 2 0 16,-5 6 0-16,7 0 0 15,0 2 0-15,0 10 0 16,-2 4 0-16,2 0 0 16,0 2 0-16,4-2 0 15,-3 4 0-15,3 2 0 16,3 0 0-16,-2-2 0 16,2-5-1-16,-2-3 1 15,2 4 0-15,-4-8 1 0,0-2-1 16,3 2 0-16,-3-8 0 15,-1-4 0-15,4-2 0 16,-1-4 0-16,9 0 0 16,5 0 0-16,-4-8 0 15,2 7 1-15,-1-3-1 16,-4 2 0-16,-2 4 0 16,-3-2 0-16,5 4 0 15,-5 10 0-15,-2-2 0 16,-1 12 0-16,-3-8 0 15,-1 4 0-15,0 8 0 16,0 1 0-16,0 1 0 16,0-2 0-16,-2 2 0 15,2 2 0-15,0-6 0 16,0 0 1-16,0-2-2 16,0-8 1-16,-2 2 0 0,2-2 1 15,0-6 0-15,2-2 1 16,1-6 0-16,1 0 1 15,1 2-1-15,5-4 1 16,0 0-1-16,-1 0 1 16,0 4-2-16,1 0 1 15,-2-2-2-15,2 6 0 16,-1-2-3-16,-6 4 1 16,-1 0-5-16,-2 4 1 15,0-2-6-15,-4 6 0 16,4-2-1-16,-4 0 0 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0 525 7 0,'0'6'3'0,"0"-14"-1"0,0 8 4 15,0 2-5-15,0-2 0 16,0 0 0-16,0 0 0 16,0-6-1-16,0 6 1 15,0 0 1-15,0 0 1 16,0 0-2-16,0 0 1 16,0 4 0-16,0-4 0 15,0 0-1-15,3 2 0 16,4 2 0-16,1 2 1 15,9 2 0-15,-2-4 0 0,1 6-1 16,4 2 1-16,0 2-1 16,-2 4 1-16,3-2-1 15,0 2 0-15,1 0 0 16,0 4 0-16,-2-6-1 16,-5 2 1-16,0-2 0 15,2-2 0-15,-4-5 0 16,-5-1 0-16,2-2 1 15,-3-4 1-15,0 2 0 16,-4-4 0-16,-3 0-1 16,4-6 0-16,-4 6 0 15,0-16 1-15,0-1-3 16,0-3 0-16,0 0 0 16,0-8 0-16,0 4 0 15,0 0 0-15,0-2 0 16,-4 2 0-16,1 0 0 15,3 8 0-15,0 2 0 0,0-4 0 16,0 2 0-16,0-2 0 16,0 12 0-16,3 0 0 15,1-2-1-15,-4 8 1 16,1 0 0-16,6 4 1 16,0 0-2-16,3 2 1 15,-2-4 0-15,2 10 1 16,0 2-1-16,2 2 0 15,2 0 0-15,2 2 0 16,0 6 0-16,0 2 0 0,-4 2 0 16,0 0 1-16,11-6-1 15,-1 0 1-15,-2-6-1 16,-1-2 0-16,-4 0 0 16,1-4 0-16,-3-4 0 15,-4 1 0-15,-2-5 0 16,3 2 1-16,-4 0-1 15,-6-4 1-15,0-8-1 16,4-1 1-16,-4-5-1 16,0-2 1-16,0-4-1 15,0 0 0-15,0-2 0 16,3 2 0-16,0-4 0 16,-3 0 0-16,0 2 0 15,2 0 0-15,-2 2 0 16,4 2 0-16,-4 10 0 15,3-6 0-15,0 4 0 16,1 2 0-16,-4 8 0 0,3-6 0 16,-1 0 0-16,4 2 0 15,1 4-1-15,0 0 1 16,-4 4 0-16,2 2 0 16,2 4 0-16,3 8 0 15,3-6 0-15,-1 8 0 16,-2 0 0-16,2 6 0 15,2 0 0-15,-1-6 0 16,5-2 0-16,-1-2 0 0,-2-2-1 16,-1 0 1-16,-1 0 0 15,-4 2 1-15,1-14-1 16,-2 4 0-16,2-4 0 16,-3-4 0-16,3-4 0 15,-5-2 1-15,2-10-1 16,-1 0 0-16,0 0 0 15,-2-6 0-15,-1 0 0 16,-3-10 0-16,0 4 0 16,0-2 0-16,0 6 0 15,4-2 0-15,-4 4 0 16,3 4 0-16,0 1 0 16,-1 3 0-16,1-1-1 15,1 3 1-15,2 4 0 16,-1 6 0-16,2 2 0 15,0 2 1-15,0 2-1 16,3 10 0-16,5-4 0 16,-2 10 0-16,6 1 0 0,1-2 0 15,2 3-1-15,0-2 1 16,1 4 0-16,-1-4 1 16,-3-2-2-16,-4-2 1 15,3 0 0-15,-4-4 1 16,-4-4-1-16,-2 0 0 15,2 2 0-15,-3 0 0 16,-4-8 0-16,1-4 1 16,-3-4-1-16,3-4 0 0,2 0-1 15,-3-2 1-15,0-8 0 16,-1-2 0-16,-2 0 0 16,0 0 0-16,0 1 0 15,0 1 0-15,0-3 0 16,0 5 0-16,0 4 0 15,0 0 0-15,0 2 0 16,5 0 0-16,-2 4 0 16,-1-4 0-16,1 8 0 15,1-2 0-15,2 4 0 16,1 4 0-16,2 4 0 16,1 0 0-16,3 6 0 15,4 8 0-15,1-6 0 16,1 6 0-16,-1 2 0 15,-1 4 0-15,0 0 0 16,1 1 0-16,1 2 0 0,1-7 0 16,-1-6 0-16,-3 0 0 15,-4-2 0-15,0-4 0 16,-2-2 0-16,0-2 0 16,0-12 0-16,-1-2 0 15,1 0 0-15,-4-2 1 16,0-6-1-16,8-6 0 15,-9 1 0-15,2 0 0 16,-4 1 0-16,4-2 0 16,-1 4 0-16,-1-6 0 0,2 4 0 15,0 4 0-15,5 2 0 16,-6 2 0-16,1 0-1 16,3 4 1-16,0 4 0 15,-5-2 0-15,5 8 0 16,0 4 1-16,2 0-1 15,3 2 0-15,2 4 0 16,3 4 0-16,2 0 0 16,0 6 0-16,0 4 0 15,1-8 0-15,-4 2 0 16,-2 2 0-16,-2-4 0 16,-1-2 0-16,0 0 0 15,-4-4 1-15,-4-6-1 16,1 1 1-16,-2-5 1 15,5-2 0-15,0-5-1 16,-3-7 1-16,-5 2-1 16,4-6 1-1,5-16-2-15,-1 8 0 16,-5-6 0-16,1 8 0 16,1 4-1-16,-4 0 1 15,1 2 0-15,3 6 0 16,-2-2 0-16,1 0 0 15,4 8-1-15,-3 2 1 16,3 2 0-16,2 8 0 16,-2 8-1-16,2 0 1 15,5 2 0-15,-6 0 0 0,3 2 0 16,-1 0 0-16,-1-2 0 16,1 0 1-16,-1 2-1 15,2-2 0-15,-4-2 0 16,-2-4 1-16,-1-2-1 15,-4-6 0-15,0 2 0 16,-3-4 0-16,3-6 0 16,1-6 0-16,-1-2 0 15,-3-2 0-15,0-8 0 16,5 0 0-16,2-2 0 16,-1-2 0-16,1 2 0 15,0 2 0-15,0 0 0 16,-2 6 0-16,1 6 0 15,-2 2 0-15,2 0 0 16,-4 2 0-16,1 2-1 0,-3 6 1 16,4 0-1-16,-4 0 1 15,7 0-1-15,-1 0 0 16,-2 4 0-16,-1-2 1 16,0-2-1-16,-1 0 0 15,1 4-1-15,-3-4 1 16,0 0-2-16,0 0 0 15,0 4-5-15,0-4 0 16,0 2-3-16,0 2 1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0-16,2 6 0 16,-1 2 0-16,-3 2 0 15,-2 2 0-15,2 0-1 16,-7-2 1-16,3 6-1 0,-1 0 1 16,-4 2-1-16,0 2 0 15,-2-2 0-15,2 4 0 16,0 4 0-16,0-2 0 15,0 6 0-15,-2-2 0 16,4 4 0-16,1 4 0 16,4 2 0-16,-3 0 0 15,1 2 0-15,-1 2 0 16,3-4 0-16,2-2 1 0,-4 1-2 16,-3-5 1-16,3 4 0 15,-1-4 0-15,-2-6 0 16,-2 2 0-16,1-2 0 15,-4-4 1-15,6 0 0 16,-6 0 0-16,2-8-1 16,1-4 0-16,0-2 0 15,0 0 0-15,3 1 1 16,1-3 0-16,5-4-1 16,-2 0 1-16,2 4-1 15,-2 2 1-15,7 4 0 16,-7 4 0-16,-3 0-1 15,5 2 0-15,-4 0 0 16,2 4 0-16,-5 4 0 16,7 2 0-16,0 4-1 15,0 4 1-15,-6-2 0 0,1 8 1 16,1 8-1-16,-3-2 0 16,-2 1 0-16,0-5 0 15,-2 2 0-15,2-8 0 16,-5 2 0-16,5-2 1 15,-4-4-1-15,-1 0 0 16,1-6 0-16,0 0 1 16,-5-6 0-16,11 0 1 15,-2-6 0-15,0-4 0 16,0-4-1-16,0-2 1 16,5-4-1-16,-3-4 1 0,2 2-2 15,3 2 0-15,2-3 0 16,-2 3 0-16,2 4 0 15,-4-2 0-15,-1 8-1 16,-1 0 1-16,-3 4 0 16,0-2 0-16,0 8 0 15,-2 4 0-15,6 0 0 16,-2 6 0-16,2 2 0 16,0 12 0-16,10 2 0 15,-12-3 0-15,8 5 0 16,-6-6 0-16,5 6 0 15,-2-2 0-15,0-2 0 16,-3-8 0-16,5 1 0 16,-6 1 0-16,6-6 0 15,-5-4 0-15,1 2 0 16,-3-4 0-16,5-2 0 0,-2-8 0 16,4-2 0-16,-2 2 0 15,2-2 0-15,-5-8 0 16,5-4 0-16,3 1 1 15,-5 3-1-15,2-6 0 16,0 4 0-16,-7-4 0 16,3 4 0-16,4 2 0 15,-7-2 0-15,3 6 0 16,4 0 0-16,-5 6 0 16,3 4 0-16,0 0 0 0,2 0-1 15,0 8 1-15,-4 2 0 16,1 0 0-16,-1 10 0 15,0 0 1-15,-3 2-2 16,-3-2 1-16,3 8 0 16,0 3 1-16,1-9-1 15,-3-2 0-15,0-4 0 16,2-2 0-16,3 4 0 16,-1-8 0-16,1 0 0 15,2-4 0-15,2 0 0 16,-2-3 0-16,2-3 0 15,2 0 0-15,7-3 0 16,-9-7 0-16,7-2-1 16,-5 2 1-16,5-10 0 15,-7 6 1-15,0-2-1 16,1-4 0-16,-8 2 0 16,2 4 0-16,-4 2 0 0,0 5 0 15,-4-1 0-15,2 2 0 16,-7 6 0-16,9 0 0 15,0 2 0-15,0 10 0 16,-2 5 0-16,2-1 0 16,0 2 0-16,4-2 0 15,-1 4 0-15,1 2 0 16,5 0 0-16,-2-2 0 16,2-5-1-16,-2-3 1 15,2 4 0-15,-4-8 1 0,-1-2-1 16,3 2 0-16,-2-8 0 15,-2-4 0-15,4-2 0 16,0-4 0-16,11 0 0 16,7 0 0-16,-5-8 0 15,3 7 1-15,-3-3-1 16,-4 2 0-16,-2 4 0 16,-5-2 0-16,7 4 0 15,-7 10 0-15,-2-2 0 16,-3 12 0-16,-2-8 0 15,-1 4 0-15,-1 8 0 16,0 1 0-16,0 1 0 16,0-2 0-16,-3 2 0 15,4 2 0-15,-1-6 0 16,0 0 1-16,0-2-2 16,0-8 1-16,-3 2 0 0,4-2 1 15,-1-6 0-15,2-2 1 16,2-6 0-16,1 0 1 15,2 2-1-15,6-4 1 16,1 0-1-16,-3 0 1 16,1 4-2-16,1 0 1 15,-1-2-2-15,0 6 0 16,0-2-3-16,-8 4 1 16,-2 0-5-16,-2 4 1 15,1-2-6-15,-6 6 0 16,5-2-1-16,-4 0 0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15,9 3 0-15,-1-4 0 0,-1 6-1 16,7 2 1-16,0 2-1 16,-3 4 1-16,3-2-1 15,1 2 0-15,1 0 0 16,-1 4 0-16,-1-6-1 16,-8 2 1-16,2-2 0 15,2-2 0-15,-5-5 0 16,-5-1 0-16,2-2 1 15,-4-4 1-15,0 2 0 16,-4-4 0-16,-4 0-1 16,3-6 0-16,-3 6 0 15,0-16 1-15,0-1-3 16,0-3 0-16,0 0 0 16,0-8 0-16,0 4 0 15,0 0 0-15,0-2 0 16,-3 2 0-16,-1 0 0 15,4 9 0-15,0 1 0 0,0-4 0 16,0 2 0-16,0-2 0 16,0 12 0-16,4 0 0 15,-1-2-1-15,-3 8 1 16,2 0 0-16,6 4 1 16,0 0-2-16,4 2 1 15,-2-4 0-15,1 10 1 16,1 2-1-16,1 2 0 15,3 0 0-15,3 2 0 16,-1 5 0-16,2 3 0 0,-7 2 0 16,1 0 1-16,13-6-1 15,-1 0 1-15,-3-6-1 16,-1-2 0-16,-4 0 0 16,0-4 0-16,-2-4 0 15,-6 1 0-15,-2-5 0 16,3 2 1-16,-3 0-1 15,-8-4 1-15,0-8-1 16,4-1 1-16,-4-5-1 16,0-2 1-16,0-4-1 15,0 0 0-15,0-2 0 16,4 2 0-16,0-4 0 16,-4 0 0-16,0 2 0 15,2 0 0-15,-2 3 0 16,4 1 0-16,-4 10 0 15,4-6 0-15,0 4 0 16,0 2 0-16,-4 8 0 0,4-6 0 16,-2 0 0-16,5 2 0 15,1 4-1-15,0 0 1 16,-4 4 0-16,2 2 0 16,2 4 0-16,4 8 0 15,3-6 0-15,-1 8 0 16,-2 0 0-16,1 5 0 15,3 1 0-15,0-6 0 16,5-2 0-16,-1-2 0 0,-2-2-1 16,-3 0 1-16,1 0 0 15,-6 2 1-15,2-14-1 16,-3 4 0-16,3-4 0 16,-4-4 0-16,4-4 0 15,-6-2 1-15,2-10-1 16,-2 0 0-16,2 0 0 15,-4-6 0-15,0 0 0 16,-4-10 0-16,0 5 0 16,0-3 0-16,0 6 0 15,4-2 0-15,-4 4 0 16,4 4 0-16,0 2 0 16,-2 2 0-16,2-1-1 15,0 3 1-15,4 4 0 16,-3 6 0-16,3 2 0 15,0 2 1-15,0 2-1 16,4 10 0-16,5-4 0 16,-1 10 0-16,6 1 0 0,1-3 0 15,3 4-1-15,-1-2 1 16,3 4 0-16,-4-4 1 16,-2-2-2-16,-5-2 1 15,5 0 0-15,-6-4 1 16,-5-4-1-16,-1 0 0 15,2 1 0-15,-4 1 0 16,-4-8 0-16,0-4 1 16,-2-4-1-16,2-3 0 0,2-1-1 15,-2-2 1-15,0-8 0 16,-2-2 0-16,-2 0 0 16,0 0 0-16,0 2 0 15,0 0 0-15,0-3 0 16,0 5 0-16,0 4 0 15,0 0 0-15,0 2 0 16,6 0 0-16,-2 4 0 16,-2-4 0-16,2 9 0 15,0-3 0-15,4 4 0 16,0 4 0-16,1 4 0 16,3 0 0-16,4 5 0 15,3 9 0-15,3-6 0 16,0 6 0-16,-1 2 0 15,-1 4 0-15,-1 0 0 16,3 1 0-16,-1 1 0 0,3-6 0 16,-2-6 0-16,-3 0 0 15,-5-2 0-15,0-4 0 16,-3-2 0-16,1-2 0 16,0-12 0-16,-2-2 0 15,2 0 0-15,-6-2 1 16,2-6-1-16,8-6 0 15,-10 2 0-15,2-1 0 16,-4 1 0-16,3-2 0 16,1 4 0-16,-2-6 0 0,2 4 0 15,0 5 0-15,6 1 0 16,-7 2 0-16,1 0-1 16,4 4 1-16,0 4 0 15,-6-2 0-15,5 8 0 16,1 4 1-16,2 0-1 15,4 2 0-15,1 4 0 16,5 4 0-16,1 0 0 16,1 6 0-16,-1 3 0 15,2-7 0-15,-6 2 0 16,-1 2 0-16,-2-4 0 16,-2-2 0-16,0 0 0 15,-4-4 1-15,-4-6-1 16,-1 1 1-16,-1-5 1 15,6-2 0-15,0-5-1 16,-4-7 1-16,-6 2-1 16,5-6 1-1,5-16-2-15,0 8 0 16,-6-5 0-16,2 7 0 16,0 4-1-16,-4 0 1 15,-1 2 0-15,5 6 0 16,-2-2 0-16,2 0 0 15,4 8-1-15,-4 2 1 16,3 2 0-16,3 8 0 16,-2 8-1-16,2 0 1 15,5 2 0-15,-5 0 0 0,2 2 0 16,-1 0 0-16,-1-2 0 16,2 0 1-16,-3 1-1 15,3-1 0-15,-4-2 0 16,-2-4 1-16,-2-2-1 15,-4-6 0-15,-2 2 0 16,-2-4 0-16,4-6 0 16,0-6 0-16,0-2 0 15,-4-2 0-15,0-7 0 16,6-1 0-16,2-2 0 16,0-2 0-16,0 2 0 15,-1 2 0-15,1 0 0 16,-2 6 0-16,2 6 0 15,-4 2 0-15,4 0 0 16,-6 2 0-16,2 2-1 0,-4 6 1 16,4 0-1-16,-4 0 1 15,7 0-1-15,1 0 0 16,-4 4 0-16,0-2 1 16,0-2-1-16,-2 0 0 15,2 4-1-15,-4-4 1 16,0 0-2-16,0 0 0 15,0 4-5-15,0-4 0 16,0 2-3-16,0 2 1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0-15,9 0 0 16,-1-2 0-16,0-2 0 16,-4-2 1-16,8 2 0 15,-1 0 0-15,7-6 0 16,1 0 0-16,0-5 0 15,2-1 1-15,2 6-1 16,-2-12 0-16,3 5 0 16,-3 3 0-16,-2 2 0 15,-2 2 0-15,3 0-1 16,-7-2 1-16,2 6-1 0,1 0 1 16,-4 2-1-16,-1 2 0 15,-1-2 0-15,1 4 0 16,1 4 0-16,0-2 0 15,-1 6 0-15,-1-2 0 16,4 4 0-16,-1 4 0 16,4 2 0-16,-1 0 0 15,-1 3 0-15,1 1 0 16,1-4 0-16,2-2 1 0,-3 1-2 16,-3-5 1-16,3 4 0 15,-1-4 0-15,-1-6 0 16,-3 2 0-16,1-2 0 15,-2-4 1-15,3 0 0 16,-3 0 0-16,0-8-1 16,2-4 0-16,0-2 0 15,-1 0 0-15,3 1 1 16,1-3 0-16,5-4-1 16,-3-1 1-16,2 5-1 15,-2 2 1-15,7 4 0 16,-7 4 0-16,-2 0-1 15,5 2 0-15,-5 0 0 16,2 4 0-16,-3 4 0 16,5 2 0-16,0 4-1 15,1 4 1-15,-7-2 0 0,2 9 1 16,1 7-1-16,-3-2 0 16,-1 1 0-16,0-5 0 15,-3 2 0-15,3-8 0 16,-4 2 0-16,3-2 1 15,-3-3-1-15,0-1 0 16,0-6 0-16,0 0 1 16,-4-6 0-16,9 0 1 15,-1-6 0-15,-1-4 0 16,1-4-1-16,0-3 1 16,3-3-1-16,-1-4 1 0,1 2-2 15,2 2 0-15,3-3 0 16,-3 3 0-16,2 4 0 15,-3-2 0-15,-1 7-1 16,-1 1 1-16,-3 4 0 16,1-2 0-16,-1 8 0 15,-1 4 0-15,6 0 0 16,-3 6 0-16,2 3 0 16,0 11 0-16,8 2 0 15,-9-3 0-15,5 5 0 16,-4-6 0-16,5 6 0 15,-3-2 0-15,0-1 0 16,0-9 0-16,2 0 0 16,-6 2 0-16,7-6 0 15,-5-4 0-15,0 2 0 16,-1-4 0-16,3-2 0 0,-1-8 0 16,3-2 0-16,-2 2 0 15,3-2 0-15,-5-8 0 16,4-4 0-16,2 2 1 15,-3 2-1-15,1-6 0 16,0 3 0-16,-5-3 0 16,1 4 0-16,4 2 0 15,-5-2 0-15,1 6 0 16,5 0 0-16,-5 6 0 16,2 4 0-16,1 0 0 0,1 0-1 15,0 8 1-15,-3 2 0 16,1 0 0-16,-2 10 0 15,1 0 1-15,-3 2-2 16,-2-1 1-16,3 7 0 16,-1 2 1-16,1-8-1 15,-3-2 0-15,1-4 0 16,1-2 0-16,3 4 0 16,-1-8 0-16,1 0 0 15,1-3 0-15,2-1 0 16,-1-3 0-16,1-3 0 15,2 0 0-15,6-3 0 16,-8-7 0-16,6-3-1 16,-4 3 1-16,4-10 0 15,-6 6 1-15,1-2-1 16,-1-4 0-16,-6 2 0 16,3 4 0-16,-5 2 0 0,1 6 0 15,-4-2 0-15,2 2 0 16,-6 6 0-16,7 0 0 15,1 2 0-15,-1 10 0 16,-1 4 0-16,2 0 0 16,-1 2 0-16,5-2 0 15,-3 4 0-15,3 2 0 16,3 0 0-16,-2-1 0 16,3-6-1-16,-3-3 1 15,2 4 0-15,-3-8 1 0,-1-2-1 16,2 2 0-16,-1-8 0 15,-2-4 0-15,4-2 0 16,-1-4 0-16,10 0 0 16,5 0 0-16,-3-8 0 15,2 7 1-15,-2-4-1 16,-5 3 0-16,0 4 0 16,-5-2 0-16,6 4 0 15,-6 10 0-15,-2-2 0 16,-1 12 0-16,-3-8 0 15,-1 4 0-15,-1 9 0 16,1 0 0-16,0 1 0 16,-1-2 0-16,-1 2 0 15,2 2 0-15,-1-6 0 16,1 0 1-16,0-2-2 16,-1-8 1-16,-1 2 0 0,1-2 1 15,1-6 0-15,2-2 1 16,1-6 0-16,0 0 1 15,3 2-1-15,5-4 1 16,0 0-1-16,-2 0 1 16,0 4-2-16,2 0 1 15,-2-2-2-15,2 6 0 16,-2-2-3-16,-6 4 1 16,-1 0-5-16,-3 4 1 15,1-2-6-15,-4 6 0 16,3-2-1-16,-3 0 0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16,3 2 0-16,3 1 1 15,9 3 0-15,-2-4 0 0,1 6-1 16,5 2 1-16,0 2-1 16,-2 4 1-16,2-2-1 15,2 2 0-15,-1 0 0 16,1 4 0-16,-2-6-1 16,-6 2 1-16,0-2 0 15,2-2 0-15,-4-5 0 16,-5-1 0-16,1-2 1 15,-3-4 1-15,0 2 0 16,-4-4 0-16,-4 0-1 16,3-6 0-16,-3 6 0 15,0-16 1-15,0-1-3 16,0-3 0-16,0 0 0 16,0-8 0-16,0 4 0 15,0 0 0-15,0-2 0 16,-3 2 0-16,-1 0 0 15,4 9 0-15,0 1 0 0,0-4 0 16,0 2 0-16,0-2 0 16,0 12 0-16,4 0 0 15,-1-2-1-15,-3 8 1 16,2 0 0-16,6 4 1 16,0 0-2-16,3 2 1 15,-1-4 0-15,1 10 1 16,1 2-1-16,0 2 0 15,3 0 0-15,5 2 0 16,-3 5 0-16,2 3 0 0,-6 2 0 16,1 0 1-16,13-6-1 15,-3 0 1-15,-1-6-1 16,-1-2 0-16,-5 0 0 16,1-4 0-16,-3-4 0 15,-5 1 0-15,-2-5 0 16,3 2 1-16,-3 0-1 15,-8-4 1-15,0-8-1 16,3-1 1-16,-3-5-1 16,0-2 1-16,0-4-1 15,0 0 0-15,0-2 0 16,4 2 0-16,0-4 0 16,-4 0 0-16,0 2 0 15,2 0 0-15,-2 3 0 16,4 1 0-16,-4 10 0 15,4-6 0-15,0 4 0 16,-1 2 0-16,-3 8 0 0,4-6 0 16,-2 0 0-16,6 2 0 15,-1 4-1-15,1 0 1 16,-4 4 0-16,2 2 0 16,1 4 0-16,5 8 0 15,3-6 0-15,-1 8 0 16,-3 0 0-16,2 5 0 15,3 1 0-15,-1-6 0 16,6-2 0-16,-2-2 0 0,-1-2-1 16,-3 0 1-16,0 0 0 15,-5 2 1-15,1-14-1 16,-1 4 0-16,1-4 0 16,-3-4 0-16,3-4 0 15,-5-2 1-15,2-10-1 16,-1 0 0-16,0 0 0 15,-3-6 0-15,0 0 0 16,-4-10 0-16,0 5 0 16,0-3 0-16,0 6 0 15,4-2 0-15,-4 4 0 16,4 4 0-16,-1 2 0 16,-1 2 0-16,2-1-1 15,0 3 1-15,4 4 0 16,-3 6 0-16,3 2 0 15,0 2 1-15,-1 2-1 16,5 10 0-16,5-4 0 16,-2 10 0-16,6 1 0 0,2-3 0 15,2 4-1-15,0-2 1 16,2 4 0-16,-3-4 1 16,-3-2-2-16,-4-2 1 15,4 0 0-15,-5-4 1 16,-5-4-1-16,-1 0 0 15,1 1 0-15,-3 1 0 16,-4-8 0-16,0-4 1 16,-3-4-1-16,3-3 0 0,3-1-1 15,-3-2 1-15,0-8 0 16,-2-2 0-16,-2 0 0 16,0 0 0-16,0 2 0 15,0 0 0-15,0-3 0 16,0 5 0-16,0 4 0 15,0 0 0-15,0 2 0 16,5 0 0-16,-1 4 0 16,-2-4 0-16,2 9 0 15,0-3 0-15,3 4 0 16,1 4 0-16,2 4 0 16,1 0 0-16,4 5 0 15,5 9 0-15,1-6 0 16,0 6 0-16,0 2 0 15,-2 4 0-15,0 0 0 16,2 1 0-16,0 1 0 0,2-6 0 16,-2-6 0-16,-2 0 0 15,-5-2 0-15,-1-4 0 16,-1-2 0-16,-1-2 0 16,1-12 0-16,-3-2 0 15,3 0 0-15,-6-2 1 16,2-6-1-16,7-6 0 15,-9 2 0-15,2-1 0 16,-4 1 0-16,3-2 0 16,1 4 0-16,-2-6 0 0,1 4 0 15,1 5 0-15,5 1 0 16,-5 2 0-16,0 0-1 16,3 4 1-16,1 4 0 15,-7-2 0-15,7 8 0 16,-1 4 1-16,3 0-1 15,3 2 0-15,2 4 0 16,4 4 0-16,2 0 0 16,0 6 0-16,0 3 0 15,1-7 0-15,-5 2 0 16,-2 2 0-16,-2-4 0 16,0-2 0-16,-2 0 0 15,-4-4 1-15,-3-6-1 16,0 1 1-16,-3-5 1 15,7-2 0-15,-1-5-1 16,-3-7 1-16,-6 2-1 16,6-6 1-1,3-16-2-15,1 8 0 16,-7-5 0-16,3 7 0 16,0 4-1-16,-5 0 1 15,1 2 0-15,4 6 0 16,-2-2 0-16,1 0 0 15,5 8-1-15,-4 2 1 16,3 2 0-16,2 8 0 16,-1 8-1-16,1 0 1 15,6 2 0-15,-5 0 0 0,1 2 0 16,1 0 0-16,-3-2 0 16,2 0 1-16,-1 1-1 15,1-1 0-15,-4-2 0 16,-1-4 1-16,-2-2-1 15,-4-6 0-15,-2 2 0 16,-2-4 0-16,4-6 0 16,0-6 0-16,0-2 0 15,-4-2 0-15,0-7 0 16,6-1 0-16,1-2 0 16,1-2 0-16,0 2 0 15,-1 2 0-15,1 0 0 16,-2 6 0-16,1 6 0 15,-3 2 0-15,4 0 0 16,-6 2 0-16,2 2-1 0,-4 6 1 16,3 0-1-16,-3 0 1 15,8 0-1-15,0 0 0 16,-4 4 0-16,-1-2 1 16,1-2-1-16,-2 0 0 15,2 4-1-15,-4-4 1 16,0 0-2-16,0 0 0 15,0 4-5-15,0-4 0 16,0 2-3-16,0 2 1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3-15,-3 0 1 16,3 0-5-16,7 2 0 0,-7-2 3 16,0 0 1-16,0 0-2 15,0-2 1-15,-4 2-2 16,1 0 0-16,3 0-1 15,0 0 1-15,0-8-1 16,7 8 0-16,-7 4 0 16,7-8 0-16,-7 4 0 15,-3 0 0-15,8 0 0 16,-1-2 0-16,-1-2 0 16,-3-2 1-16,8 2 0 15,-1 0 0-15,6-6 0 16,1 0 0-16,1-5 0 15,2-1 1-15,1 6-1 16,-2-12 0-16,3 5 0 16,-3 3 0-16,-1 2 0 15,-3 2 0-15,3 0-1 16,-6-2 1-16,2 6-1 0,0 0 1 16,-4 2-1-16,1 2 0 15,-3-2 0-15,3 4 0 16,-1 4 0-16,0-2 0 15,1 6 0-15,-3-2 0 16,4 4 0-16,0 4 0 16,4 2 0-16,-2 0 0 15,0 3 0-15,0 1 0 16,2-4 0-16,1-2 1 0,-3 1-2 16,-1-5 1-16,0 4 0 15,1-4 0-15,-1-6 0 16,-3 2 0-16,0-2 0 15,-1-4 1-15,3 0 0 16,-4 0 0-16,2-8-1 16,0-4 0-16,0-2 0 15,1 0 0-15,1 1 1 16,2-3 0-16,3-4-1 16,-1-1 1-16,2 5-1 15,-2 2 1-15,5 4 0 16,-5 4 0-16,-2 0-1 15,3 2 0-15,-3 0 0 16,2 4 0-16,-4 4 0 16,6 2 0-16,0 4-1 15,-1 4 1-15,-5-2 0 0,2 9 1 16,0 7-1-16,-2-2 0 16,-1 1 0-16,-1-5 0 15,-2 2 0-15,3-8 0 16,-5 2 0-16,5-2 1 15,-5-3-1-15,1-1 0 16,0-6 0-16,-1 0 1 16,-3-6 0-16,10 0 1 15,-3-6 0-15,0-4 0 16,0-4-1-16,1-3 1 16,3-3-1-16,-2-4 1 0,2 2-2 15,2 2 0-15,1-3 0 16,-1 3 0-16,2 4 0 15,-4-2 0-15,0 7-1 16,-2 1 1-16,-2 4 0 16,0-2 0-16,1 8 0 15,-3 4 0-15,6 0 0 16,-2 6 0-16,1 3 0 16,1 11 0-16,8 2 0 15,-10-3 0-15,5 5 0 16,-3-6 0-16,4 6 0 15,-2-2 0-15,0-1 0 16,-1-9 0-16,2 0 0 16,-5 2 0-16,6-6 0 15,-4-4 0-15,0 2 0 16,-2-4 0-16,4-2 0 0,-2-8 0 16,3-2 0-16,-1 2 0 15,2-2 0-15,-4-8 0 16,3-4 0-16,3 2 1 15,-4 2-1-15,1-6 0 16,1 3 0-16,-6-3 0 16,2 4 0-16,4 2 0 15,-6-2 0-15,2 6 0 16,3 0 0-16,-3 6 0 16,2 4 0-16,0 0 0 0,2 0-1 15,-1 8 1-15,-3 2 0 16,2 0 0-16,-2 10 0 15,0 0 1-15,-2 2-2 16,-2-1 1-16,2 7 0 16,0 2 1-16,0-8-1 15,-2-2 0-15,1-4 0 16,1-2 0-16,2 4 0 16,0-8 0-16,0 0 0 15,1-3 0-15,3-1 0 16,-2-3 0-16,1-3 0 15,3 0 0-15,5-3 0 16,-8-7 0-16,7-3-1 16,-5 3 1-16,4-10 0 15,-5 6 1-15,-1-2-1 16,1-4 0-16,-6 2 0 16,2 4 0-16,-4 2 0 0,1 6 0 15,-5-2 0-15,3 2 0 16,-6 6 0-16,7 0 0 15,1 2 0-15,-1 10 0 16,-2 4 0-16,3 0 0 16,-1 2 0-16,4-2 0 15,-2 4 0-15,2 2 0 16,4 0 0-16,-2-1 0 16,1-6-1-16,-1-3 1 15,2 4 0-15,-4-8 1 0,0-2-1 16,1 2 0-16,-1-8 0 15,-1-4 0-15,3-2 0 16,0-4 0-16,9 0 0 16,5 0 0-16,-3-8 0 15,2 7 1-15,-3-4-1 16,-2 3 0-16,-3 4 0 16,-4-2 0-16,7 4 0 15,-7 10 0-15,-1-2 0 16,-2 12 0-16,-2-8 0 15,-2 4 0-15,1 9 0 16,-1 0 0-16,0 1 0 16,1-2 0-16,-3 2 0 15,2 2 0-15,1-6 0 16,-1 0 1-16,0-2-2 16,1-8 1-16,-3 2 0 0,3-2 1 15,-1-6 0-15,2-2 1 16,2-6 0-16,0 0 1 15,2 2-1-15,5-4 1 16,0 0-1-16,-1 0 1 16,-1 4-2-16,3 0 1 15,-3-2-2-15,1 6 0 16,0-2-3-16,-6 4 1 16,-2 0-5-16,-2 4 1 15,1-2-6-15,-5 6 0 16,5-2-1-16,-5 0 0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A07F2-CB6A-4B13-BD6C-C6CFA8E2BF93}" type="datetimeFigureOut">
              <a:rPr lang="en-US" smtClean="0"/>
              <a:t>7/2/2016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E5F0C-12FD-45B7-B826-9AABF47BEEAE}" type="slidenum">
              <a:rPr lang="en-US" smtClean="0"/>
              <a:t>‹#›</a:t>
            </a:fld>
            <a:endParaRPr lang="en-US"/>
          </a:p>
        </p:txBody>
      </p:sp>
    </p:spTree>
    <p:extLst>
      <p:ext uri="{BB962C8B-B14F-4D97-AF65-F5344CB8AC3E}">
        <p14:creationId xmlns:p14="http://schemas.microsoft.com/office/powerpoint/2010/main" val="162982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discuss a method to synthesize an all-in-focus image </a:t>
            </a:r>
            <a:r>
              <a:rPr lang="en-US" baseline="0" dirty="0"/>
              <a:t>by combining multiple images captured while rotating a lens.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a:t>
            </a:fld>
            <a:endParaRPr lang="en-US"/>
          </a:p>
        </p:txBody>
      </p:sp>
    </p:spTree>
    <p:extLst>
      <p:ext uri="{BB962C8B-B14F-4D97-AF65-F5344CB8AC3E}">
        <p14:creationId xmlns:p14="http://schemas.microsoft.com/office/powerpoint/2010/main" val="32876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a:t>
            </a:r>
            <a:r>
              <a:rPr lang="en-US" baseline="0" dirty="0"/>
              <a:t> example, consider a scene containing three playing cards at three different depths.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11</a:t>
            </a:fld>
            <a:endParaRPr lang="en-US"/>
          </a:p>
        </p:txBody>
      </p:sp>
    </p:spTree>
    <p:extLst>
      <p:ext uri="{BB962C8B-B14F-4D97-AF65-F5344CB8AC3E}">
        <p14:creationId xmlns:p14="http://schemas.microsoft.com/office/powerpoint/2010/main" val="94955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only the front card is in focus. The in-focus regions are detected using a Laplacian of Gaussian operator.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12</a:t>
            </a:fld>
            <a:endParaRPr lang="en-US"/>
          </a:p>
        </p:txBody>
      </p:sp>
    </p:spTree>
    <p:extLst>
      <p:ext uri="{BB962C8B-B14F-4D97-AF65-F5344CB8AC3E}">
        <p14:creationId xmlns:p14="http://schemas.microsoft.com/office/powerpoint/2010/main" val="268947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image is captured while focusing on the middle card.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13</a:t>
            </a:fld>
            <a:endParaRPr lang="en-US"/>
          </a:p>
        </p:txBody>
      </p:sp>
    </p:spTree>
    <p:extLst>
      <p:ext uri="{BB962C8B-B14F-4D97-AF65-F5344CB8AC3E}">
        <p14:creationId xmlns:p14="http://schemas.microsoft.com/office/powerpoint/2010/main" val="181358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a:t>
            </a:r>
            <a:r>
              <a:rPr lang="en-US" baseline="0" dirty="0"/>
              <a:t> image with the rear card in focus is captured.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14</a:t>
            </a:fld>
            <a:endParaRPr lang="en-US"/>
          </a:p>
        </p:txBody>
      </p:sp>
    </p:spTree>
    <p:extLst>
      <p:ext uri="{BB962C8B-B14F-4D97-AF65-F5344CB8AC3E}">
        <p14:creationId xmlns:p14="http://schemas.microsoft.com/office/powerpoint/2010/main" val="32785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individual images</a:t>
            </a:r>
            <a:r>
              <a:rPr lang="en-US" baseline="0" dirty="0"/>
              <a:t> in the stack have varying magnifications. They are first registered and then blended to synthesize an all-in-focus image.</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15</a:t>
            </a:fld>
            <a:endParaRPr lang="en-US"/>
          </a:p>
        </p:txBody>
      </p:sp>
    </p:spTree>
    <p:extLst>
      <p:ext uri="{BB962C8B-B14F-4D97-AF65-F5344CB8AC3E}">
        <p14:creationId xmlns:p14="http://schemas.microsoft.com/office/powerpoint/2010/main" val="3764793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a:t>
            </a:r>
            <a:r>
              <a:rPr lang="en-US" baseline="0" dirty="0"/>
              <a:t> method called Scheimpflug imaging, the lens is rotated about a pivot inducing a rotation of the plane of sharp focus. </a:t>
            </a:r>
          </a:p>
          <a:p>
            <a:r>
              <a:rPr lang="en-US" baseline="0" dirty="0"/>
              <a:t>Using appropriate tilts, the plane of sharp focus can be aligned to bring portions of the foreground and background in focus.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16</a:t>
            </a:fld>
            <a:endParaRPr lang="en-US"/>
          </a:p>
        </p:txBody>
      </p:sp>
    </p:spTree>
    <p:extLst>
      <p:ext uri="{BB962C8B-B14F-4D97-AF65-F5344CB8AC3E}">
        <p14:creationId xmlns:p14="http://schemas.microsoft.com/office/powerpoint/2010/main" val="388021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method,</a:t>
            </a:r>
            <a:r>
              <a:rPr lang="en-US" baseline="0" dirty="0"/>
              <a:t> we tilt the lens about the entrance pupil while capturing images of the scene.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18</a:t>
            </a:fld>
            <a:endParaRPr lang="en-US"/>
          </a:p>
        </p:txBody>
      </p:sp>
    </p:spTree>
    <p:extLst>
      <p:ext uri="{BB962C8B-B14F-4D97-AF65-F5344CB8AC3E}">
        <p14:creationId xmlns:p14="http://schemas.microsoft.com/office/powerpoint/2010/main" val="1498055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plane of sharp focus and the</a:t>
            </a:r>
            <a:r>
              <a:rPr lang="en-US" baseline="0" dirty="0"/>
              <a:t> depth of field sweeps through the scene forming regions in sharp focus across the stack which can be selectively blended as discussed previously.</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23</a:t>
            </a:fld>
            <a:endParaRPr lang="en-US"/>
          </a:p>
        </p:txBody>
      </p:sp>
    </p:spTree>
    <p:extLst>
      <p:ext uri="{BB962C8B-B14F-4D97-AF65-F5344CB8AC3E}">
        <p14:creationId xmlns:p14="http://schemas.microsoft.com/office/powerpoint/2010/main" val="789500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Zemax based proof of concept simulation of our method, in which we rotate a 24 mm focal length symmetric lens about its entrance pupil.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25</a:t>
            </a:fld>
            <a:endParaRPr lang="en-US"/>
          </a:p>
        </p:txBody>
      </p:sp>
    </p:spTree>
    <p:extLst>
      <p:ext uri="{BB962C8B-B14F-4D97-AF65-F5344CB8AC3E}">
        <p14:creationId xmlns:p14="http://schemas.microsoft.com/office/powerpoint/2010/main" val="837791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of</a:t>
            </a:r>
            <a:r>
              <a:rPr lang="en-US" baseline="0" dirty="0"/>
              <a:t> the scene captured under lens tilt is shifted and contains portions of all three cards in focus.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26</a:t>
            </a:fld>
            <a:endParaRPr lang="en-US"/>
          </a:p>
        </p:txBody>
      </p:sp>
    </p:spTree>
    <p:extLst>
      <p:ext uri="{BB962C8B-B14F-4D97-AF65-F5344CB8AC3E}">
        <p14:creationId xmlns:p14="http://schemas.microsoft.com/office/powerpoint/2010/main" val="348539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a common experience that a lens cannot focus at multiple depths at a time, causing parts of the image to appear blurry.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a:t>
            </a:fld>
            <a:endParaRPr lang="en-US"/>
          </a:p>
        </p:txBody>
      </p:sp>
    </p:spTree>
    <p:extLst>
      <p:ext uri="{BB962C8B-B14F-4D97-AF65-F5344CB8AC3E}">
        <p14:creationId xmlns:p14="http://schemas.microsoft.com/office/powerpoint/2010/main" val="2157643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lens is tilted</a:t>
            </a:r>
            <a:r>
              <a:rPr lang="en-US" baseline="0" dirty="0"/>
              <a:t> in both clockwise and anticlockwise directions.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27</a:t>
            </a:fld>
            <a:endParaRPr lang="en-US"/>
          </a:p>
        </p:txBody>
      </p:sp>
    </p:spTree>
    <p:extLst>
      <p:ext uri="{BB962C8B-B14F-4D97-AF65-F5344CB8AC3E}">
        <p14:creationId xmlns:p14="http://schemas.microsoft.com/office/powerpoint/2010/main" val="54909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stack contains 13 images obtained under uniform tilts of the lens between plus minus eight degrees.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28</a:t>
            </a:fld>
            <a:endParaRPr lang="en-US"/>
          </a:p>
        </p:txBody>
      </p:sp>
    </p:spTree>
    <p:extLst>
      <p:ext uri="{BB962C8B-B14F-4D97-AF65-F5344CB8AC3E}">
        <p14:creationId xmlns:p14="http://schemas.microsoft.com/office/powerpoint/2010/main" val="4030587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a:t>
            </a:r>
            <a:r>
              <a:rPr lang="en-US" baseline="0" dirty="0"/>
              <a:t> geometric model of Scheimpflug imaging, we have derived a closed form expression of the inter-image homography that is used to register the images in the stack. Following registration, we create a composite image that contains all portions of the scene in focus.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29</a:t>
            </a:fld>
            <a:endParaRPr lang="en-US"/>
          </a:p>
        </p:txBody>
      </p:sp>
    </p:spTree>
    <p:extLst>
      <p:ext uri="{BB962C8B-B14F-4D97-AF65-F5344CB8AC3E}">
        <p14:creationId xmlns:p14="http://schemas.microsoft.com/office/powerpoint/2010/main" val="3162690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method is simple and it can used to extend the depth of field of scheimpflug cameras.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30</a:t>
            </a:fld>
            <a:endParaRPr lang="en-US"/>
          </a:p>
        </p:txBody>
      </p:sp>
    </p:spTree>
    <p:extLst>
      <p:ext uri="{BB962C8B-B14F-4D97-AF65-F5344CB8AC3E}">
        <p14:creationId xmlns:p14="http://schemas.microsoft.com/office/powerpoint/2010/main" val="4180199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While the notion of creating an all-in-focus image from multiple images under lens tilts is straightforward, our model allowed us to find the appropriate conditions under which such a method can be realized in practice. Please visit our poster for details.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31</a:t>
            </a:fld>
            <a:endParaRPr lang="en-US"/>
          </a:p>
        </p:txBody>
      </p:sp>
    </p:spTree>
    <p:extLst>
      <p:ext uri="{BB962C8B-B14F-4D97-AF65-F5344CB8AC3E}">
        <p14:creationId xmlns:p14="http://schemas.microsoft.com/office/powerpoint/2010/main" val="141854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refer to the link</a:t>
            </a:r>
            <a:r>
              <a:rPr lang="en-US" baseline="0" dirty="0"/>
              <a:t> shown for additional information on the method. The IPython computational notebooks containing the Zemax simulations are also available.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32</a:t>
            </a:fld>
            <a:endParaRPr lang="en-US"/>
          </a:p>
        </p:txBody>
      </p:sp>
    </p:spTree>
    <p:extLst>
      <p:ext uri="{BB962C8B-B14F-4D97-AF65-F5344CB8AC3E}">
        <p14:creationId xmlns:p14="http://schemas.microsoft.com/office/powerpoint/2010/main" val="409360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technique presented here combines two existing methods which are briefly discussed next. </a:t>
            </a:r>
          </a:p>
        </p:txBody>
      </p:sp>
      <p:sp>
        <p:nvSpPr>
          <p:cNvPr id="4" name="Slide Number Placeholder 3"/>
          <p:cNvSpPr>
            <a:spLocks noGrp="1"/>
          </p:cNvSpPr>
          <p:nvPr>
            <p:ph type="sldNum" sz="quarter" idx="10"/>
          </p:nvPr>
        </p:nvSpPr>
        <p:spPr/>
        <p:txBody>
          <a:bodyPr/>
          <a:lstStyle/>
          <a:p>
            <a:fld id="{F50E5F0C-12FD-45B7-B826-9AABF47BEEAE}" type="slidenum">
              <a:rPr lang="en-US" smtClean="0"/>
              <a:t>4</a:t>
            </a:fld>
            <a:endParaRPr lang="en-US"/>
          </a:p>
        </p:txBody>
      </p:sp>
    </p:spTree>
    <p:extLst>
      <p:ext uri="{BB962C8B-B14F-4D97-AF65-F5344CB8AC3E}">
        <p14:creationId xmlns:p14="http://schemas.microsoft.com/office/powerpoint/2010/main" val="2109786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the first method, known as focus stacking, multiple photographs are captured at different focus depths. While no individual photograph contains the entire object space in focus, regions at different depths form sharp images in one or more photographs in the stack. </a:t>
            </a:r>
          </a:p>
          <a:p>
            <a:r>
              <a:rPr lang="en-US" sz="1400" dirty="0"/>
              <a:t>An all-in-focus image is generated by selectively blending the in-focus regions. </a:t>
            </a:r>
          </a:p>
          <a:p>
            <a:r>
              <a:rPr lang="en-US" sz="1400" dirty="0"/>
              <a:t>Variance in focal depth can be achieved either by changing the focal length or by varying the sensor plane distance</a:t>
            </a:r>
            <a:r>
              <a:rPr lang="en-US" sz="1400" baseline="0" dirty="0"/>
              <a:t> as shown</a:t>
            </a:r>
            <a:r>
              <a:rPr lang="en-US" sz="1400"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5</a:t>
            </a:fld>
            <a:endParaRPr lang="en-US"/>
          </a:p>
        </p:txBody>
      </p:sp>
    </p:spTree>
    <p:extLst>
      <p:ext uri="{BB962C8B-B14F-4D97-AF65-F5344CB8AC3E}">
        <p14:creationId xmlns:p14="http://schemas.microsoft.com/office/powerpoint/2010/main" val="248885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6</a:t>
            </a:fld>
            <a:endParaRPr lang="en-US"/>
          </a:p>
        </p:txBody>
      </p:sp>
    </p:spTree>
    <p:extLst>
      <p:ext uri="{BB962C8B-B14F-4D97-AF65-F5344CB8AC3E}">
        <p14:creationId xmlns:p14="http://schemas.microsoft.com/office/powerpoint/2010/main" val="71567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7</a:t>
            </a:fld>
            <a:endParaRPr lang="en-US"/>
          </a:p>
        </p:txBody>
      </p:sp>
    </p:spTree>
    <p:extLst>
      <p:ext uri="{BB962C8B-B14F-4D97-AF65-F5344CB8AC3E}">
        <p14:creationId xmlns:p14="http://schemas.microsoft.com/office/powerpoint/2010/main" val="332056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8</a:t>
            </a:fld>
            <a:endParaRPr lang="en-US"/>
          </a:p>
        </p:txBody>
      </p:sp>
    </p:spTree>
    <p:extLst>
      <p:ext uri="{BB962C8B-B14F-4D97-AF65-F5344CB8AC3E}">
        <p14:creationId xmlns:p14="http://schemas.microsoft.com/office/powerpoint/2010/main" val="358504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9</a:t>
            </a:fld>
            <a:endParaRPr lang="en-US"/>
          </a:p>
        </p:txBody>
      </p:sp>
    </p:spTree>
    <p:extLst>
      <p:ext uri="{BB962C8B-B14F-4D97-AF65-F5344CB8AC3E}">
        <p14:creationId xmlns:p14="http://schemas.microsoft.com/office/powerpoint/2010/main" val="232923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plane</a:t>
            </a:r>
            <a:r>
              <a:rPr lang="en-US" baseline="0" dirty="0"/>
              <a:t> of sharp focus is plane-parallel with the lens and sensor planes. Therefore, they intersect at infinity. </a:t>
            </a:r>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10</a:t>
            </a:fld>
            <a:endParaRPr lang="en-US"/>
          </a:p>
        </p:txBody>
      </p:sp>
    </p:spTree>
    <p:extLst>
      <p:ext uri="{BB962C8B-B14F-4D97-AF65-F5344CB8AC3E}">
        <p14:creationId xmlns:p14="http://schemas.microsoft.com/office/powerpoint/2010/main" val="306516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7/2/2016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7/2/2016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7/2/2016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7/2/2016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7/2/2016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7/2/2016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2E3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7/2/2016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jpeg"/><Relationship Id="rId11" Type="http://schemas.openxmlformats.org/officeDocument/2006/relationships/image" Target="../media/image13.emf"/><Relationship Id="rId5" Type="http://schemas.openxmlformats.org/officeDocument/2006/relationships/image" Target="../media/image5.jpeg"/><Relationship Id="rId10" Type="http://schemas.openxmlformats.org/officeDocument/2006/relationships/customXml" Target="../ink/ink2.xml"/><Relationship Id="rId4" Type="http://schemas.openxmlformats.org/officeDocument/2006/relationships/notesSlide" Target="../notesSlides/notesSlide10.xml"/><Relationship Id="rId9" Type="http://schemas.openxmlformats.org/officeDocument/2006/relationships/image" Target="../media/image12.emf"/></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jpeg"/><Relationship Id="rId11" Type="http://schemas.openxmlformats.org/officeDocument/2006/relationships/image" Target="../media/image13.emf"/><Relationship Id="rId5" Type="http://schemas.openxmlformats.org/officeDocument/2006/relationships/image" Target="../media/image5.jpeg"/><Relationship Id="rId15" Type="http://schemas.openxmlformats.org/officeDocument/2006/relationships/image" Target="../media/image3.png"/><Relationship Id="rId10" Type="http://schemas.openxmlformats.org/officeDocument/2006/relationships/customXml" Target="../ink/ink4.xml"/><Relationship Id="rId4" Type="http://schemas.openxmlformats.org/officeDocument/2006/relationships/notesSlide" Target="../notesSlides/notesSlide11.xml"/><Relationship Id="rId9" Type="http://schemas.openxmlformats.org/officeDocument/2006/relationships/image" Target="../media/image12.emf"/><Relationship Id="rId1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jpeg"/><Relationship Id="rId11" Type="http://schemas.openxmlformats.org/officeDocument/2006/relationships/image" Target="../media/image11.emf"/><Relationship Id="rId5" Type="http://schemas.openxmlformats.org/officeDocument/2006/relationships/image" Target="../media/image5.jpeg"/><Relationship Id="rId15" Type="http://schemas.openxmlformats.org/officeDocument/2006/relationships/image" Target="../media/image3.png"/><Relationship Id="rId10" Type="http://schemas.openxmlformats.org/officeDocument/2006/relationships/customXml" Target="../ink/ink6.xml"/><Relationship Id="rId4" Type="http://schemas.openxmlformats.org/officeDocument/2006/relationships/notesSlide" Target="../notesSlides/notesSlide12.xml"/><Relationship Id="rId9" Type="http://schemas.openxmlformats.org/officeDocument/2006/relationships/image" Target="../media/image10.emf"/><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jpeg"/><Relationship Id="rId12" Type="http://schemas.openxmlformats.org/officeDocument/2006/relationships/image" Target="../media/image16.emf"/><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jpeg"/><Relationship Id="rId11" Type="http://schemas.openxmlformats.org/officeDocument/2006/relationships/customXml" Target="../ink/ink8.xml"/><Relationship Id="rId5" Type="http://schemas.openxmlformats.org/officeDocument/2006/relationships/image" Target="../media/image12.png"/><Relationship Id="rId15" Type="http://schemas.openxmlformats.org/officeDocument/2006/relationships/image" Target="../media/image3.png"/><Relationship Id="rId10" Type="http://schemas.openxmlformats.org/officeDocument/2006/relationships/image" Target="../media/image15.emf"/><Relationship Id="rId4" Type="http://schemas.openxmlformats.org/officeDocument/2006/relationships/notesSlide" Target="../notesSlides/notesSlide13.xml"/><Relationship Id="rId9" Type="http://schemas.openxmlformats.org/officeDocument/2006/relationships/customXml" Target="../ink/ink7.xml"/><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13.png"/><Relationship Id="rId12"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notesSlide" Target="../notesSlides/notesSlide14.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3.emf"/><Relationship Id="rId3" Type="http://schemas.openxmlformats.org/officeDocument/2006/relationships/slideLayout" Target="../slideLayouts/slideLayout7.xml"/><Relationship Id="rId7" Type="http://schemas.openxmlformats.org/officeDocument/2006/relationships/image" Target="../media/image5.jpeg"/><Relationship Id="rId12" Type="http://schemas.openxmlformats.org/officeDocument/2006/relationships/customXml" Target="../ink/ink10.xml"/><Relationship Id="rId17" Type="http://schemas.openxmlformats.org/officeDocument/2006/relationships/image" Target="../media/image3.png"/><Relationship Id="rId2" Type="http://schemas.openxmlformats.org/officeDocument/2006/relationships/audio" Target="../media/media14.m4a"/><Relationship Id="rId16" Type="http://schemas.openxmlformats.org/officeDocument/2006/relationships/image" Target="../media/image24.png"/><Relationship Id="rId1" Type="http://schemas.microsoft.com/office/2007/relationships/media" Target="../media/media14.m4a"/><Relationship Id="rId6" Type="http://schemas.openxmlformats.org/officeDocument/2006/relationships/image" Target="../media/image22.png"/><Relationship Id="rId11" Type="http://schemas.openxmlformats.org/officeDocument/2006/relationships/image" Target="../media/image12.emf"/><Relationship Id="rId5" Type="http://schemas.openxmlformats.org/officeDocument/2006/relationships/image" Target="../media/image21.png"/><Relationship Id="rId15" Type="http://schemas.openxmlformats.org/officeDocument/2006/relationships/image" Target="../media/image23.png"/><Relationship Id="rId10" Type="http://schemas.openxmlformats.org/officeDocument/2006/relationships/customXml" Target="../ink/ink9.xml"/><Relationship Id="rId4" Type="http://schemas.openxmlformats.org/officeDocument/2006/relationships/notesSlide" Target="../notesSlides/notesSlide18.xml"/><Relationship Id="rId9" Type="http://schemas.openxmlformats.org/officeDocument/2006/relationships/image" Target="../media/image7.jpeg"/><Relationship Id="rId14" Type="http://schemas.openxmlformats.org/officeDocument/2006/relationships/image" Target="../media/image110.png"/></Relationships>
</file>

<file path=ppt/slides/_rels/slide26.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9.emf"/><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jpeg"/><Relationship Id="rId12" Type="http://schemas.openxmlformats.org/officeDocument/2006/relationships/customXml" Target="../ink/ink12.xml"/><Relationship Id="rId17" Type="http://schemas.openxmlformats.org/officeDocument/2006/relationships/image" Target="../media/image24.png"/><Relationship Id="rId2" Type="http://schemas.openxmlformats.org/officeDocument/2006/relationships/audio" Target="../media/media15.m4a"/><Relationship Id="rId16" Type="http://schemas.openxmlformats.org/officeDocument/2006/relationships/image" Target="../media/image120.png"/><Relationship Id="rId1" Type="http://schemas.microsoft.com/office/2007/relationships/media" Target="../media/media15.m4a"/><Relationship Id="rId6" Type="http://schemas.openxmlformats.org/officeDocument/2006/relationships/image" Target="../media/image26.png"/><Relationship Id="rId11" Type="http://schemas.openxmlformats.org/officeDocument/2006/relationships/image" Target="../media/image18.emf"/><Relationship Id="rId5" Type="http://schemas.openxmlformats.org/officeDocument/2006/relationships/image" Target="../media/image25.png"/><Relationship Id="rId15" Type="http://schemas.openxmlformats.org/officeDocument/2006/relationships/image" Target="../media/image110.png"/><Relationship Id="rId10" Type="http://schemas.openxmlformats.org/officeDocument/2006/relationships/customXml" Target="../ink/ink11.xml"/><Relationship Id="rId4" Type="http://schemas.openxmlformats.org/officeDocument/2006/relationships/notesSlide" Target="../notesSlides/notesSlide19.xml"/><Relationship Id="rId9" Type="http://schemas.openxmlformats.org/officeDocument/2006/relationships/image" Target="../media/image7.jpeg"/><Relationship Id="rId14" Type="http://schemas.openxmlformats.org/officeDocument/2006/relationships/image" Target="../media/image200.png"/></Relationships>
</file>

<file path=ppt/slides/_rels/slide27.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140.png"/><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110.png"/><Relationship Id="rId17" Type="http://schemas.openxmlformats.org/officeDocument/2006/relationships/image" Target="../media/image24.png"/><Relationship Id="rId2" Type="http://schemas.openxmlformats.org/officeDocument/2006/relationships/audio" Target="../media/media16.m4a"/><Relationship Id="rId16" Type="http://schemas.openxmlformats.org/officeDocument/2006/relationships/image" Target="../media/image28.png"/><Relationship Id="rId1" Type="http://schemas.microsoft.com/office/2007/relationships/media" Target="../media/media16.m4a"/><Relationship Id="rId6" Type="http://schemas.openxmlformats.org/officeDocument/2006/relationships/image" Target="../media/image6.jpeg"/><Relationship Id="rId11" Type="http://schemas.openxmlformats.org/officeDocument/2006/relationships/image" Target="../media/image22.emf"/><Relationship Id="rId5" Type="http://schemas.openxmlformats.org/officeDocument/2006/relationships/image" Target="../media/image5.jpeg"/><Relationship Id="rId15" Type="http://schemas.openxmlformats.org/officeDocument/2006/relationships/image" Target="../media/image27.png"/><Relationship Id="rId10" Type="http://schemas.openxmlformats.org/officeDocument/2006/relationships/customXml" Target="../ink/ink14.xml"/><Relationship Id="rId4" Type="http://schemas.openxmlformats.org/officeDocument/2006/relationships/notesSlide" Target="../notesSlides/notesSlide20.xml"/><Relationship Id="rId9" Type="http://schemas.openxmlformats.org/officeDocument/2006/relationships/image" Target="../media/image21.emf"/><Relationship Id="rId14" Type="http://schemas.openxmlformats.org/officeDocument/2006/relationships/image" Target="../media/image230.png"/></Relationships>
</file>

<file path=ppt/slides/_rels/slide2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10.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slideLayout" Target="../slideLayouts/slideLayout7.xml"/><Relationship Id="rId21" Type="http://schemas.openxmlformats.org/officeDocument/2006/relationships/image" Target="../media/image36.png"/><Relationship Id="rId7" Type="http://schemas.openxmlformats.org/officeDocument/2006/relationships/image" Target="../media/image7.jpeg"/><Relationship Id="rId12" Type="http://schemas.openxmlformats.org/officeDocument/2006/relationships/image" Target="../media/image190.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audio" Target="../media/media17.m4a"/><Relationship Id="rId16" Type="http://schemas.openxmlformats.org/officeDocument/2006/relationships/image" Target="../media/image31.png"/><Relationship Id="rId20" Type="http://schemas.openxmlformats.org/officeDocument/2006/relationships/image" Target="../media/image35.png"/><Relationship Id="rId1" Type="http://schemas.microsoft.com/office/2007/relationships/media" Target="../media/media17.m4a"/><Relationship Id="rId6" Type="http://schemas.openxmlformats.org/officeDocument/2006/relationships/image" Target="../media/image6.jpeg"/><Relationship Id="rId11" Type="http://schemas.openxmlformats.org/officeDocument/2006/relationships/image" Target="../media/image100.emf"/><Relationship Id="rId24" Type="http://schemas.openxmlformats.org/officeDocument/2006/relationships/image" Target="../media/image39.png"/><Relationship Id="rId5" Type="http://schemas.openxmlformats.org/officeDocument/2006/relationships/image" Target="../media/image5.jpe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3.png"/><Relationship Id="rId10" Type="http://schemas.openxmlformats.org/officeDocument/2006/relationships/customXml" Target="../ink/ink16.xml"/><Relationship Id="rId19" Type="http://schemas.openxmlformats.org/officeDocument/2006/relationships/image" Target="../media/image34.png"/><Relationship Id="rId4" Type="http://schemas.openxmlformats.org/officeDocument/2006/relationships/notesSlide" Target="../notesSlides/notesSlide21.xml"/><Relationship Id="rId9" Type="http://schemas.openxmlformats.org/officeDocument/2006/relationships/image" Target="../media/image9.emf"/><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3" Type="http://schemas.openxmlformats.org/officeDocument/2006/relationships/slideLayout" Target="../slideLayouts/slideLayout7.xml"/><Relationship Id="rId7" Type="http://schemas.openxmlformats.org/officeDocument/2006/relationships/image" Target="../media/image45.png"/><Relationship Id="rId12" Type="http://schemas.openxmlformats.org/officeDocument/2006/relationships/image" Target="../media/image430.png"/><Relationship Id="rId17" Type="http://schemas.openxmlformats.org/officeDocument/2006/relationships/image" Target="../media/image3.png"/><Relationship Id="rId2" Type="http://schemas.openxmlformats.org/officeDocument/2006/relationships/audio" Target="../media/media18.m4a"/><Relationship Id="rId16" Type="http://schemas.openxmlformats.org/officeDocument/2006/relationships/image" Target="../media/image49.png"/><Relationship Id="rId1" Type="http://schemas.microsoft.com/office/2007/relationships/media" Target="../media/media18.m4a"/><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48.png"/><Relationship Id="rId10" Type="http://schemas.openxmlformats.org/officeDocument/2006/relationships/image" Target="../media/image46.png"/><Relationship Id="rId4" Type="http://schemas.openxmlformats.org/officeDocument/2006/relationships/notesSlide" Target="../notesSlides/notesSlide22.xml"/><Relationship Id="rId9" Type="http://schemas.openxmlformats.org/officeDocument/2006/relationships/image" Target="../media/image400.png"/><Relationship Id="rId14" Type="http://schemas.openxmlformats.org/officeDocument/2006/relationships/image" Target="../media/image45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7.xml"/><Relationship Id="rId7" Type="http://schemas.openxmlformats.org/officeDocument/2006/relationships/image" Target="../media/image5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80.png"/><Relationship Id="rId11" Type="http://schemas.openxmlformats.org/officeDocument/2006/relationships/image" Target="../media/image3.png"/><Relationship Id="rId5" Type="http://schemas.openxmlformats.org/officeDocument/2006/relationships/image" Target="../media/image50.jpg"/><Relationship Id="rId10" Type="http://schemas.openxmlformats.org/officeDocument/2006/relationships/image" Target="../media/image54.png"/><Relationship Id="rId4" Type="http://schemas.openxmlformats.org/officeDocument/2006/relationships/notesSlide" Target="../notesSlides/notesSlide24.xml"/><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6.png"/><Relationship Id="rId12"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0.jpg"/><Relationship Id="rId10" Type="http://schemas.openxmlformats.org/officeDocument/2006/relationships/image" Target="../media/image58.png"/><Relationship Id="rId4" Type="http://schemas.openxmlformats.org/officeDocument/2006/relationships/notesSlide" Target="../notesSlides/notesSlide25.xml"/><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1384" y="649611"/>
            <a:ext cx="10151112" cy="707886"/>
          </a:xfrm>
          <a:prstGeom prst="rect">
            <a:avLst/>
          </a:prstGeom>
          <a:noFill/>
        </p:spPr>
        <p:txBody>
          <a:bodyPr wrap="none" rtlCol="0">
            <a:spAutoFit/>
          </a:bodyPr>
          <a:lstStyle/>
          <a:p>
            <a:r>
              <a:rPr lang="en-US" sz="4000" b="1" dirty="0">
                <a:solidFill>
                  <a:srgbClr val="3A9AFF"/>
                </a:solidFill>
                <a:latin typeface="Euclid" panose="02020503060505020303" pitchFamily="18" charset="0"/>
              </a:rPr>
              <a:t>Omnifocus image synthesis using lens swivel</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4" name="Rectangle 3"/>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grpSp>
        <p:nvGrpSpPr>
          <p:cNvPr id="18" name="Group 17"/>
          <p:cNvGrpSpPr/>
          <p:nvPr/>
        </p:nvGrpSpPr>
        <p:grpSpPr>
          <a:xfrm>
            <a:off x="2806700" y="3352800"/>
            <a:ext cx="6584951" cy="2239360"/>
            <a:chOff x="2806700" y="3352800"/>
            <a:chExt cx="6584951" cy="2239360"/>
          </a:xfrm>
        </p:grpSpPr>
        <p:sp>
          <p:nvSpPr>
            <p:cNvPr id="19" name="Freeform 18"/>
            <p:cNvSpPr/>
            <p:nvPr/>
          </p:nvSpPr>
          <p:spPr>
            <a:xfrm>
              <a:off x="2810862" y="3352800"/>
              <a:ext cx="2697627" cy="2238375"/>
            </a:xfrm>
            <a:custGeom>
              <a:avLst/>
              <a:gdLst>
                <a:gd name="connsiteX0" fmla="*/ 0 w 2697627"/>
                <a:gd name="connsiteY0" fmla="*/ 0 h 2238375"/>
                <a:gd name="connsiteX1" fmla="*/ 401525 w 2697627"/>
                <a:gd name="connsiteY1" fmla="*/ 0 h 2238375"/>
                <a:gd name="connsiteX2" fmla="*/ 2697627 w 2697627"/>
                <a:gd name="connsiteY2" fmla="*/ 2238375 h 2238375"/>
                <a:gd name="connsiteX3" fmla="*/ 1538500 w 2697627"/>
                <a:gd name="connsiteY3" fmla="*/ 2238375 h 2238375"/>
                <a:gd name="connsiteX4" fmla="*/ 0 w 2697627"/>
                <a:gd name="connsiteY4" fmla="*/ 1122241 h 2238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627" h="2238375">
                  <a:moveTo>
                    <a:pt x="0" y="0"/>
                  </a:moveTo>
                  <a:lnTo>
                    <a:pt x="401525" y="0"/>
                  </a:lnTo>
                  <a:lnTo>
                    <a:pt x="2697627" y="2238375"/>
                  </a:lnTo>
                  <a:lnTo>
                    <a:pt x="1538500" y="2238375"/>
                  </a:lnTo>
                  <a:lnTo>
                    <a:pt x="0" y="1122241"/>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flipV="1">
              <a:off x="2810860" y="4476749"/>
              <a:ext cx="1533526" cy="110252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9591" y="4475603"/>
              <a:ext cx="64922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22" name="Cube 21"/>
            <p:cNvSpPr/>
            <p:nvPr/>
          </p:nvSpPr>
          <p:spPr>
            <a:xfrm>
              <a:off x="3295651" y="4057648"/>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cxnSpLocks noChangeAspect="1"/>
            </p:cNvCxnSpPr>
            <p:nvPr/>
          </p:nvCxnSpPr>
          <p:spPr>
            <a:xfrm>
              <a:off x="2820431" y="3676650"/>
              <a:ext cx="2234520" cy="1908810"/>
            </a:xfrm>
            <a:prstGeom prst="line">
              <a:avLst/>
            </a:prstGeom>
            <a:ln w="12700"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26" name="Straight Connector 25"/>
            <p:cNvCxnSpPr/>
            <p:nvPr/>
          </p:nvCxnSpPr>
          <p:spPr>
            <a:xfrm flipH="1" flipV="1">
              <a:off x="3215563" y="3352800"/>
              <a:ext cx="2269284" cy="222504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06700" y="3353785"/>
              <a:ext cx="6584951" cy="2238375"/>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1187495" y="1673779"/>
            <a:ext cx="9924512" cy="1269578"/>
          </a:xfrm>
          <a:prstGeom prst="rect">
            <a:avLst/>
          </a:prstGeom>
          <a:noFill/>
        </p:spPr>
        <p:txBody>
          <a:bodyPr wrap="none" rtlCol="0">
            <a:spAutoFit/>
          </a:bodyPr>
          <a:lstStyle/>
          <a:p>
            <a:pPr>
              <a:lnSpc>
                <a:spcPct val="150000"/>
              </a:lnSpc>
            </a:pPr>
            <a:r>
              <a:rPr lang="en-US" sz="2500" b="1" dirty="0">
                <a:solidFill>
                  <a:schemeClr val="bg1">
                    <a:lumMod val="95000"/>
                  </a:schemeClr>
                </a:solidFill>
                <a:latin typeface="Segoe UI Light" panose="020B0502040204020203" pitchFamily="34" charset="0"/>
              </a:rPr>
              <a:t>Indranil Sinharoy            Prasanna Rangarajan           Marc P. Christensen</a:t>
            </a:r>
          </a:p>
          <a:p>
            <a:pPr algn="ctr">
              <a:lnSpc>
                <a:spcPct val="150000"/>
              </a:lnSpc>
            </a:pPr>
            <a:r>
              <a:rPr lang="en-US" sz="2500" b="1" dirty="0">
                <a:solidFill>
                  <a:srgbClr val="9F9F9F"/>
                </a:solidFill>
                <a:latin typeface="Segoe UI Light" panose="020B0502040204020203" pitchFamily="34" charset="0"/>
              </a:rPr>
              <a:t>Lyle School of Engineering, SMU, Dallas, TX, USA.</a:t>
            </a:r>
            <a:r>
              <a:rPr lang="en-US" sz="2600" b="1" dirty="0">
                <a:solidFill>
                  <a:schemeClr val="bg1">
                    <a:lumMod val="95000"/>
                  </a:schemeClr>
                </a:solidFill>
                <a:latin typeface="Segoe UI Light" panose="020B0502040204020203" pitchFamily="34" charset="0"/>
              </a:rPr>
              <a:t>   </a:t>
            </a:r>
          </a:p>
        </p:txBody>
      </p:sp>
      <p:sp>
        <p:nvSpPr>
          <p:cNvPr id="31" name="Rectangle 30"/>
          <p:cNvSpPr/>
          <p:nvPr/>
        </p:nvSpPr>
        <p:spPr>
          <a:xfrm>
            <a:off x="197127" y="6301231"/>
            <a:ext cx="3236271" cy="369332"/>
          </a:xfrm>
          <a:prstGeom prst="rect">
            <a:avLst/>
          </a:prstGeom>
        </p:spPr>
        <p:txBody>
          <a:bodyPr wrap="none">
            <a:spAutoFit/>
          </a:bodyPr>
          <a:lstStyle/>
          <a:p>
            <a:r>
              <a:rPr lang="en-US" i="1" dirty="0">
                <a:solidFill>
                  <a:schemeClr val="bg1">
                    <a:lumMod val="75000"/>
                  </a:schemeClr>
                </a:solidFill>
              </a:rPr>
              <a:t>Photonics Architecture Lab, SMU</a:t>
            </a:r>
          </a:p>
        </p:txBody>
      </p:sp>
      <p:pic>
        <p:nvPicPr>
          <p:cNvPr id="6" name="slide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27607" y="6172560"/>
            <a:ext cx="406400" cy="406400"/>
          </a:xfrm>
          <a:prstGeom prst="rect">
            <a:avLst/>
          </a:prstGeom>
        </p:spPr>
      </p:pic>
      <p:sp>
        <p:nvSpPr>
          <p:cNvPr id="2" name="TextBox 1"/>
          <p:cNvSpPr txBox="1"/>
          <p:nvPr/>
        </p:nvSpPr>
        <p:spPr>
          <a:xfrm>
            <a:off x="4777081" y="1219200"/>
            <a:ext cx="2742867" cy="369332"/>
          </a:xfrm>
          <a:prstGeom prst="rect">
            <a:avLst/>
          </a:prstGeom>
          <a:noFill/>
        </p:spPr>
        <p:txBody>
          <a:bodyPr wrap="none" rtlCol="0">
            <a:spAutoFit/>
          </a:bodyPr>
          <a:lstStyle/>
          <a:p>
            <a:r>
              <a:rPr lang="en-US" dirty="0">
                <a:solidFill>
                  <a:srgbClr val="FF3F7A"/>
                </a:solidFill>
                <a:latin typeface="Segoe UI Semilight" panose="020B0402040204020203" pitchFamily="34" charset="0"/>
                <a:cs typeface="Segoe UI Semilight" panose="020B0402040204020203" pitchFamily="34" charset="0"/>
              </a:rPr>
              <a:t>Control Number: 2512962</a:t>
            </a:r>
          </a:p>
        </p:txBody>
      </p:sp>
    </p:spTree>
    <p:extLst>
      <p:ext uri="{BB962C8B-B14F-4D97-AF65-F5344CB8AC3E}">
        <p14:creationId xmlns:p14="http://schemas.microsoft.com/office/powerpoint/2010/main" val="3783734339"/>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5"/>
          <p:cNvGrpSpPr/>
          <p:nvPr/>
        </p:nvGrpSpPr>
        <p:grpSpPr>
          <a:xfrm>
            <a:off x="923007" y="1343025"/>
            <a:ext cx="10345987" cy="4476810"/>
            <a:chOff x="923007" y="1343025"/>
            <a:chExt cx="10345987" cy="4476810"/>
          </a:xfrm>
        </p:grpSpPr>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09051"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03727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0768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4300732" y="1763"/>
              <a:ext cx="88108" cy="3685032"/>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4225921"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pic>
        <p:nvPicPr>
          <p:cNvPr id="5" name="slid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72428" y="6445221"/>
            <a:ext cx="406400" cy="406400"/>
          </a:xfrm>
          <a:prstGeom prst="rect">
            <a:avLst/>
          </a:prstGeom>
        </p:spPr>
      </p:pic>
    </p:spTree>
    <p:extLst>
      <p:ext uri="{BB962C8B-B14F-4D97-AF65-F5344CB8AC3E}">
        <p14:creationId xmlns:p14="http://schemas.microsoft.com/office/powerpoint/2010/main" val="1986696373"/>
      </p:ext>
    </p:extLst>
  </p:cSld>
  <p:clrMapOvr>
    <a:masterClrMapping/>
  </p:clrMapOvr>
  <mc:AlternateContent xmlns:mc="http://schemas.openxmlformats.org/markup-compatibility/2006" xmlns:p14="http://schemas.microsoft.com/office/powerpoint/2010/main">
    <mc:Choice Requires="p14">
      <p:transition p14:dur="100" advClick="0" advTm="6000">
        <p:cut/>
      </p:transition>
    </mc:Choice>
    <mc:Fallback xmlns="">
      <p:transition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9"/>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8" name="TextBox 57"/>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2" name="caption text 1"/>
          <p:cNvSpPr txBox="1"/>
          <p:nvPr/>
        </p:nvSpPr>
        <p:spPr>
          <a:xfrm>
            <a:off x="379315" y="6184793"/>
            <a:ext cx="8211529"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Scene with three playing cards </a:t>
            </a:r>
            <a:r>
              <a:rPr lang="en-US" sz="2000" dirty="0" err="1">
                <a:solidFill>
                  <a:srgbClr val="FFFFFF"/>
                </a:solidFill>
                <a:latin typeface="Verdana" panose="020B0604030504040204" pitchFamily="34" charset="0"/>
                <a:ea typeface="Verdana" panose="020B0604030504040204" pitchFamily="34" charset="0"/>
                <a:cs typeface="Verdana" panose="020B0604030504040204" pitchFamily="34" charset="0"/>
              </a:rPr>
              <a:t>frontoparallel</a:t>
            </a:r>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 with the camera. </a:t>
            </a:r>
          </a:p>
        </p:txBody>
      </p:sp>
      <p:pic>
        <p:nvPicPr>
          <p:cNvPr id="2" name="slid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317248" y="6451600"/>
            <a:ext cx="406400" cy="406400"/>
          </a:xfrm>
          <a:prstGeom prst="rect">
            <a:avLst/>
          </a:prstGeom>
        </p:spPr>
      </p:pic>
    </p:spTree>
    <p:extLst>
      <p:ext uri="{BB962C8B-B14F-4D97-AF65-F5344CB8AC3E}">
        <p14:creationId xmlns:p14="http://schemas.microsoft.com/office/powerpoint/2010/main" val="3093658062"/>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2"/>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2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9"/>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a:t>
            </a:r>
          </a:p>
        </p:txBody>
      </p:sp>
      <p:sp>
        <p:nvSpPr>
          <p:cNvPr id="59" name="Rectangle 58"/>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48" name="Isosceles Triangle 47"/>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3"/>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sp>
        <p:nvSpPr>
          <p:cNvPr id="55" name="TextBox 54"/>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6" name="TextBox 55"/>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7" name="caption text 1"/>
          <p:cNvSpPr txBox="1"/>
          <p:nvPr/>
        </p:nvSpPr>
        <p:spPr>
          <a:xfrm>
            <a:off x="379315" y="6184793"/>
            <a:ext cx="11587398"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Front card is in focus. In-focus regions are detected using a Laplacian of Gaussian filter. </a:t>
            </a:r>
          </a:p>
        </p:txBody>
      </p:sp>
      <p:pic>
        <p:nvPicPr>
          <p:cNvPr id="2" name="slid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96076" y="6451600"/>
            <a:ext cx="406400" cy="406400"/>
          </a:xfrm>
          <a:prstGeom prst="rect">
            <a:avLst/>
          </a:prstGeom>
        </p:spPr>
      </p:pic>
    </p:spTree>
    <p:extLst>
      <p:ext uri="{BB962C8B-B14F-4D97-AF65-F5344CB8AC3E}">
        <p14:creationId xmlns:p14="http://schemas.microsoft.com/office/powerpoint/2010/main" val="303659339"/>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7"/>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69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1" y="3191646"/>
            <a:ext cx="1024391" cy="1199693"/>
            <a:chOff x="6933031" y="2226273"/>
            <a:chExt cx="1071885"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69393" cy="289440"/>
              </p14:xfrm>
            </p:contentPart>
          </mc:Choice>
          <mc:Fallback xmlns="">
            <p:pic>
              <p:nvPicPr>
                <p:cNvPr id="24" name="Ink 23"/>
                <p:cNvPicPr/>
                <p:nvPr/>
              </p:nvPicPr>
              <p:blipFill>
                <a:blip r:embed="rId9"/>
                <a:stretch>
                  <a:fillRect/>
                </a:stretch>
              </p:blipFill>
              <p:spPr>
                <a:xfrm>
                  <a:off x="6926993" y="2215272"/>
                  <a:ext cx="1085619" cy="30954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050446" cy="239040"/>
              </p14:xfrm>
            </p:contentPart>
          </mc:Choice>
          <mc:Fallback xmlns="">
            <p:pic>
              <p:nvPicPr>
                <p:cNvPr id="25" name="Ink 24"/>
                <p:cNvPicPr/>
                <p:nvPr/>
              </p:nvPicPr>
              <p:blipFill>
                <a:blip r:embed="rId11"/>
                <a:stretch>
                  <a:fillRect/>
                </a:stretch>
              </p:blipFill>
              <p:spPr>
                <a:xfrm>
                  <a:off x="6947686" y="3234632"/>
                  <a:ext cx="1063638" cy="257138"/>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2/3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14"/>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56"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7" name="TextBox 56"/>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9" name="TextBox 58"/>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In the second image the lens is focused on the middle card. </a:t>
            </a:r>
          </a:p>
        </p:txBody>
      </p:sp>
      <p:pic>
        <p:nvPicPr>
          <p:cNvPr id="2" name="slid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56662" y="6389383"/>
            <a:ext cx="406400" cy="406400"/>
          </a:xfrm>
          <a:prstGeom prst="rect">
            <a:avLst/>
          </a:prstGeom>
        </p:spPr>
      </p:pic>
    </p:spTree>
    <p:extLst>
      <p:ext uri="{BB962C8B-B14F-4D97-AF65-F5344CB8AC3E}">
        <p14:creationId xmlns:p14="http://schemas.microsoft.com/office/powerpoint/2010/main" val="188925428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5"/>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5" y="3191646"/>
            <a:ext cx="998197" cy="1199693"/>
            <a:chOff x="6933031" y="2226273"/>
            <a:chExt cx="1044476" cy="1255317"/>
          </a:xfrm>
          <a:noFill/>
        </p:grpSpPr>
        <mc:AlternateContent xmlns:mc="http://schemas.openxmlformats.org/markup-compatibility/2006" xmlns:p14="http://schemas.microsoft.com/office/powerpoint/2010/main">
          <mc:Choice Requires="p14">
            <p:contentPart p14:bwMode="auto" r:id="rId9">
              <p14:nvContentPartPr>
                <p14:cNvPr id="24" name="Ink 23"/>
                <p14:cNvContentPartPr/>
                <p14:nvPr/>
              </p14:nvContentPartPr>
              <p14:xfrm>
                <a:off x="6933031" y="2226273"/>
                <a:ext cx="1044476" cy="289440"/>
              </p14:xfrm>
            </p:contentPart>
          </mc:Choice>
          <mc:Fallback xmlns="">
            <p:pic>
              <p:nvPicPr>
                <p:cNvPr id="24" name="Ink 23"/>
                <p:cNvPicPr/>
                <p:nvPr/>
              </p:nvPicPr>
              <p:blipFill>
                <a:blip r:embed="rId10"/>
                <a:stretch>
                  <a:fillRect/>
                </a:stretch>
              </p:blipFill>
              <p:spPr>
                <a:xfrm>
                  <a:off x="6927004" y="2215344"/>
                  <a:ext cx="1060672" cy="3094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p14:cNvContentPartPr/>
                <p14:nvPr/>
              </p14:nvContentPartPr>
              <p14:xfrm>
                <a:off x="6954470" y="3242550"/>
                <a:ext cx="1008088" cy="239040"/>
              </p14:xfrm>
            </p:contentPart>
          </mc:Choice>
          <mc:Fallback xmlns="">
            <p:pic>
              <p:nvPicPr>
                <p:cNvPr id="25" name="Ink 24"/>
                <p:cNvPicPr/>
                <p:nvPr/>
              </p:nvPicPr>
              <p:blipFill>
                <a:blip r:embed="rId12"/>
                <a:stretch>
                  <a:fillRect/>
                </a:stretch>
              </p:blipFill>
              <p:spPr>
                <a:xfrm>
                  <a:off x="6947687" y="3234595"/>
                  <a:ext cx="1021278" cy="257224"/>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3"/>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3/3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55"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6" name="TextBox 55"/>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7" name="TextBox 56"/>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Finally, an image with the rear card in focus is captured. </a:t>
            </a:r>
          </a:p>
        </p:txBody>
      </p:sp>
      <p:pic>
        <p:nvPicPr>
          <p:cNvPr id="2" name="slid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25131" y="6384848"/>
            <a:ext cx="406400" cy="406400"/>
          </a:xfrm>
          <a:prstGeom prst="rect">
            <a:avLst/>
          </a:prstGeom>
        </p:spPr>
      </p:pic>
    </p:spTree>
    <p:extLst>
      <p:ext uri="{BB962C8B-B14F-4D97-AF65-F5344CB8AC3E}">
        <p14:creationId xmlns:p14="http://schemas.microsoft.com/office/powerpoint/2010/main" val="220027870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350" y="1791335"/>
            <a:ext cx="2587232" cy="1289304"/>
          </a:xfrm>
          <a:prstGeom prst="rect">
            <a:avLst/>
          </a:prstGeom>
          <a:effectLst/>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3350" y="3553460"/>
            <a:ext cx="2587231" cy="1289304"/>
          </a:xfrm>
          <a:prstGeom prst="rect">
            <a:avLst/>
          </a:prstGeom>
          <a:effectLst/>
        </p:spPr>
      </p:pic>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3350" y="5306060"/>
            <a:ext cx="2587231" cy="1289304"/>
          </a:xfrm>
          <a:prstGeom prst="rect">
            <a:avLst/>
          </a:prstGeom>
          <a:effectLst/>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5306060"/>
            <a:ext cx="2587231" cy="1289304"/>
          </a:xfrm>
          <a:prstGeom prst="rect">
            <a:avLst/>
          </a:prstGeom>
          <a:effectLst/>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 y="3553460"/>
            <a:ext cx="2587231" cy="1289304"/>
          </a:xfrm>
          <a:prstGeom prst="rect">
            <a:avLst/>
          </a:prstGeom>
          <a:effectLst/>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791335"/>
            <a:ext cx="2587232" cy="1289304"/>
          </a:xfrm>
          <a:prstGeom prst="rect">
            <a:avLst/>
          </a:prstGeom>
          <a:effectLst/>
        </p:spPr>
      </p:pic>
      <p:sp>
        <p:nvSpPr>
          <p:cNvPr id="2" name="TextBox 1"/>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890266" y="2435987"/>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859786" y="41981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05506" y="59507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6339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236617" y="1729151"/>
            <a:ext cx="3745834" cy="2218264"/>
            <a:chOff x="8236617" y="1729151"/>
            <a:chExt cx="3745834" cy="2218264"/>
          </a:xfrm>
        </p:grpSpPr>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23661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8" name="Group 7"/>
          <p:cNvGrpSpPr/>
          <p:nvPr/>
        </p:nvGrpSpPr>
        <p:grpSpPr>
          <a:xfrm>
            <a:off x="8236617" y="4453153"/>
            <a:ext cx="3727546" cy="2182056"/>
            <a:chOff x="8236617" y="4453153"/>
            <a:chExt cx="3727546" cy="2182056"/>
          </a:xfrm>
        </p:grpSpPr>
        <p:pic>
          <p:nvPicPr>
            <p:cNvPr id="13" name="Picture 12"/>
            <p:cNvPicPr>
              <a:picLocks noChangeAspect="1"/>
            </p:cNvPicPr>
            <p:nvPr/>
          </p:nvPicPr>
          <p:blipFill>
            <a:blip r:embed="rId9"/>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236617" y="626587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7391595"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mc:AlternateContent xmlns:mc="http://schemas.openxmlformats.org/markup-compatibility/2006" xmlns:a14="http://schemas.microsoft.com/office/drawing/2010/main">
        <mc:Choice Requires="a14">
          <p:sp>
            <p:nvSpPr>
              <p:cNvPr id="38" name="TextBox 37"/>
              <p:cNvSpPr txBox="1"/>
              <p:nvPr/>
            </p:nvSpPr>
            <p:spPr>
              <a:xfrm>
                <a:off x="2807589" y="3720084"/>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2807589" y="3720084"/>
                <a:ext cx="1132426" cy="405176"/>
              </a:xfrm>
              <a:prstGeom prst="rect">
                <a:avLst/>
              </a:prstGeom>
              <a:blipFill>
                <a:blip r:embed="rId10"/>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807589" y="5463159"/>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807589" y="5463159"/>
                <a:ext cx="1132426" cy="405176"/>
              </a:xfrm>
              <a:prstGeom prst="rect">
                <a:avLst/>
              </a:prstGeom>
              <a:blipFill>
                <a:blip r:embed="rId11"/>
                <a:stretch>
                  <a:fillRect b="-14925"/>
                </a:stretch>
              </a:blipFill>
            </p:spPr>
            <p:txBody>
              <a:bodyPr/>
              <a:lstStyle/>
              <a:p>
                <a:r>
                  <a:rPr lang="en-US">
                    <a:noFill/>
                  </a:rPr>
                  <a:t> </a:t>
                </a:r>
              </a:p>
            </p:txBody>
          </p:sp>
        </mc:Fallback>
      </mc:AlternateContent>
      <p:sp>
        <p:nvSpPr>
          <p:cNvPr id="31" name="caption text 1"/>
          <p:cNvSpPr txBox="1"/>
          <p:nvPr/>
        </p:nvSpPr>
        <p:spPr>
          <a:xfrm>
            <a:off x="127525" y="2991022"/>
            <a:ext cx="2854214" cy="707886"/>
          </a:xfrm>
          <a:prstGeom prst="rect">
            <a:avLst/>
          </a:prstGeom>
          <a:solidFill>
            <a:schemeClr val="bg1">
              <a:alpha val="46000"/>
            </a:schemeClr>
          </a:solidFill>
          <a:ln w="19050">
            <a:gradFill flip="none" rotWithShape="1">
              <a:gsLst>
                <a:gs pos="0">
                  <a:srgbClr val="FF0000">
                    <a:alpha val="0"/>
                  </a:srgbClr>
                </a:gs>
                <a:gs pos="99000">
                  <a:srgbClr val="FF0000">
                    <a:alpha val="0"/>
                  </a:srgbClr>
                </a:gs>
                <a:gs pos="99000">
                  <a:srgbClr val="00B050"/>
                </a:gs>
                <a:gs pos="100000">
                  <a:srgbClr val="00B050"/>
                </a:gs>
              </a:gsLst>
              <a:lin ang="16200000" scaled="1"/>
              <a:tileRect/>
            </a:gradFill>
          </a:ln>
        </p:spPr>
        <p:txBody>
          <a:bodyPr wrap="square" rtlCol="0">
            <a:spAutoFit/>
          </a:bodyPr>
          <a:lstStyle/>
          <a:p>
            <a:pPr marL="61913"/>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Magnification varies across the stack.  </a:t>
            </a:r>
          </a:p>
        </p:txBody>
      </p:sp>
      <p:pic>
        <p:nvPicPr>
          <p:cNvPr id="4" name="slid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372428" y="6392164"/>
            <a:ext cx="406400" cy="406400"/>
          </a:xfrm>
          <a:prstGeom prst="rect">
            <a:avLst/>
          </a:prstGeom>
        </p:spPr>
      </p:pic>
    </p:spTree>
    <p:extLst>
      <p:ext uri="{BB962C8B-B14F-4D97-AF65-F5344CB8AC3E}">
        <p14:creationId xmlns:p14="http://schemas.microsoft.com/office/powerpoint/2010/main" val="4147026605"/>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31"/>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8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bldLst>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6358328" y="1406478"/>
            <a:ext cx="5474682" cy="4359018"/>
          </a:xfrm>
          <a:prstGeom prst="rect">
            <a:avLst/>
          </a:prstGeom>
          <a:effectLst>
            <a:outerShdw blurRad="50800" dist="38100" algn="l" rotWithShape="0">
              <a:prstClr val="black">
                <a:alpha val="40000"/>
              </a:prstClr>
            </a:outerShdw>
          </a:effectLst>
        </p:spPr>
      </p:pic>
      <p:sp>
        <p:nvSpPr>
          <p:cNvPr id="4" name="TextBox 3"/>
          <p:cNvSpPr txBox="1"/>
          <p:nvPr/>
        </p:nvSpPr>
        <p:spPr>
          <a:xfrm>
            <a:off x="324812" y="399082"/>
            <a:ext cx="4368888"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Scheimpflug imaging</a:t>
            </a:r>
          </a:p>
        </p:txBody>
      </p:sp>
      <p:sp>
        <p:nvSpPr>
          <p:cNvPr id="16" name="Rectangle 15" hidden="1"/>
          <p:cNvSpPr/>
          <p:nvPr/>
        </p:nvSpPr>
        <p:spPr>
          <a:xfrm>
            <a:off x="406401" y="1084295"/>
            <a:ext cx="5727700" cy="5268880"/>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415926" y="1083310"/>
            <a:ext cx="5550885" cy="5231765"/>
            <a:chOff x="415926" y="1083310"/>
            <a:chExt cx="5550885" cy="5231765"/>
          </a:xfrm>
        </p:grpSpPr>
        <p:cxnSp>
          <p:nvCxnSpPr>
            <p:cNvPr id="8" name="Straight Connector 7"/>
            <p:cNvCxnSpPr/>
            <p:nvPr/>
          </p:nvCxnSpPr>
          <p:spPr>
            <a:xfrm>
              <a:off x="937611" y="2206113"/>
              <a:ext cx="502920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1017270" y="1788158"/>
              <a:ext cx="1715769"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65715" y="1764800"/>
              <a:ext cx="0" cy="867751"/>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4670313" y="1804482"/>
              <a:ext cx="1217487" cy="879936"/>
            </a:xfrm>
            <a:prstGeom prst="rect">
              <a:avLst/>
            </a:prstGeom>
            <a:effectLst>
              <a:outerShdw blurRad="50800" dist="38100" dir="5400000" algn="ctr" rotWithShape="0">
                <a:srgbClr val="000000">
                  <a:alpha val="95000"/>
                </a:srgbClr>
              </a:outerShdw>
            </a:effectLst>
          </p:spPr>
        </p:pic>
        <p:cxnSp>
          <p:nvCxnSpPr>
            <p:cNvPr id="14" name="Straight Connector 13"/>
            <p:cNvCxnSpPr>
              <a:cxnSpLocks noChangeAspect="1"/>
            </p:cNvCxnSpPr>
            <p:nvPr/>
          </p:nvCxnSpPr>
          <p:spPr>
            <a:xfrm flipH="1">
              <a:off x="4057651" y="2131682"/>
              <a:ext cx="1885949" cy="33739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942884" y="2654916"/>
              <a:ext cx="0" cy="36576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p:cNvCxnSpPr>
            <p:nvPr/>
          </p:nvCxnSpPr>
          <p:spPr>
            <a:xfrm>
              <a:off x="5154721" y="1979806"/>
              <a:ext cx="781269" cy="4323614"/>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528682" y="2187500"/>
              <a:ext cx="32204" cy="32204"/>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19100" y="1085850"/>
              <a:ext cx="5524500" cy="5229225"/>
            </a:xfrm>
            <a:custGeom>
              <a:avLst/>
              <a:gdLst>
                <a:gd name="connsiteX0" fmla="*/ 0 w 5524500"/>
                <a:gd name="connsiteY0" fmla="*/ 0 h 5229225"/>
                <a:gd name="connsiteX1" fmla="*/ 685800 w 5524500"/>
                <a:gd name="connsiteY1" fmla="*/ 0 h 5229225"/>
                <a:gd name="connsiteX2" fmla="*/ 695325 w 5524500"/>
                <a:gd name="connsiteY2" fmla="*/ 0 h 5229225"/>
                <a:gd name="connsiteX3" fmla="*/ 1760220 w 5524500"/>
                <a:gd name="connsiteY3" fmla="*/ 0 h 5229225"/>
                <a:gd name="connsiteX4" fmla="*/ 5516880 w 5524500"/>
                <a:gd name="connsiteY4" fmla="*/ 5219700 h 5229225"/>
                <a:gd name="connsiteX5" fmla="*/ 4985850 w 5524500"/>
                <a:gd name="connsiteY5" fmla="*/ 4645953 h 5229225"/>
                <a:gd name="connsiteX6" fmla="*/ 5524500 w 5524500"/>
                <a:gd name="connsiteY6" fmla="*/ 5229225 h 5229225"/>
                <a:gd name="connsiteX7" fmla="*/ 0 w 5524500"/>
                <a:gd name="connsiteY7" fmla="*/ 619125 h 522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0" h="5229225">
                  <a:moveTo>
                    <a:pt x="0" y="0"/>
                  </a:moveTo>
                  <a:lnTo>
                    <a:pt x="685800" y="0"/>
                  </a:lnTo>
                  <a:lnTo>
                    <a:pt x="695325" y="0"/>
                  </a:lnTo>
                  <a:lnTo>
                    <a:pt x="1760220" y="0"/>
                  </a:lnTo>
                  <a:lnTo>
                    <a:pt x="5516880" y="5219700"/>
                  </a:lnTo>
                  <a:lnTo>
                    <a:pt x="4985850" y="4645953"/>
                  </a:lnTo>
                  <a:lnTo>
                    <a:pt x="5524500" y="5229225"/>
                  </a:lnTo>
                  <a:lnTo>
                    <a:pt x="0" y="619125"/>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2184402" y="1083310"/>
              <a:ext cx="3756358" cy="522011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127760" y="1093470"/>
              <a:ext cx="4815840" cy="521279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415926" y="1708150"/>
              <a:ext cx="5534360" cy="459527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296025" y="5677585"/>
            <a:ext cx="6096000" cy="276999"/>
          </a:xfrm>
          <a:prstGeom prst="rect">
            <a:avLst/>
          </a:prstGeom>
        </p:spPr>
        <p:txBody>
          <a:bodyPr>
            <a:spAutoFit/>
          </a:bodyPr>
          <a:lstStyle/>
          <a:p>
            <a:r>
              <a:rPr lang="en-US" sz="1200" i="1" dirty="0">
                <a:solidFill>
                  <a:srgbClr val="FFFF00"/>
                </a:solidFill>
              </a:rPr>
              <a:t>Ansel Adams</a:t>
            </a:r>
            <a:r>
              <a:rPr lang="en-US" sz="1200" i="1" dirty="0">
                <a:solidFill>
                  <a:schemeClr val="bg1">
                    <a:lumMod val="75000"/>
                  </a:schemeClr>
                </a:solidFill>
              </a:rPr>
              <a:t>, Collection Center for Creative Photography, University of Arizona, © 2016</a:t>
            </a:r>
          </a:p>
        </p:txBody>
      </p:sp>
      <p:sp>
        <p:nvSpPr>
          <p:cNvPr id="19" name="TextBox 18"/>
          <p:cNvSpPr txBox="1"/>
          <p:nvPr/>
        </p:nvSpPr>
        <p:spPr>
          <a:xfrm rot="2820968">
            <a:off x="2233752" y="3124202"/>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sp>
        <p:nvSpPr>
          <p:cNvPr id="20" name="TextBox 19"/>
          <p:cNvSpPr txBox="1"/>
          <p:nvPr/>
        </p:nvSpPr>
        <p:spPr>
          <a:xfrm>
            <a:off x="3576390" y="6105525"/>
            <a:ext cx="1951175"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Scheimpflug line</a:t>
            </a:r>
          </a:p>
        </p:txBody>
      </p:sp>
      <p:cxnSp>
        <p:nvCxnSpPr>
          <p:cNvPr id="21" name="Straight Arrow Connector 20"/>
          <p:cNvCxnSpPr/>
          <p:nvPr/>
        </p:nvCxnSpPr>
        <p:spPr>
          <a:xfrm rot="5400000" flipV="1">
            <a:off x="5679080" y="61074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920459" y="6292147"/>
            <a:ext cx="49120" cy="49120"/>
          </a:xfrm>
          <a:prstGeom prst="ellipse">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rot="4797297">
            <a:off x="4918448" y="3221184"/>
            <a:ext cx="133081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Lens plane</a:t>
            </a:r>
          </a:p>
        </p:txBody>
      </p:sp>
      <p:sp>
        <p:nvSpPr>
          <p:cNvPr id="24" name="TextBox 23"/>
          <p:cNvSpPr txBox="1"/>
          <p:nvPr/>
        </p:nvSpPr>
        <p:spPr>
          <a:xfrm rot="5400000">
            <a:off x="5366606" y="3276602"/>
            <a:ext cx="151515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Image plane</a:t>
            </a:r>
          </a:p>
        </p:txBody>
      </p:sp>
      <p:pic>
        <p:nvPicPr>
          <p:cNvPr id="5" name="slid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58961" y="6451600"/>
            <a:ext cx="406400" cy="406400"/>
          </a:xfrm>
          <a:prstGeom prst="rect">
            <a:avLst/>
          </a:prstGeom>
        </p:spPr>
      </p:pic>
    </p:spTree>
    <p:extLst>
      <p:ext uri="{BB962C8B-B14F-4D97-AF65-F5344CB8AC3E}">
        <p14:creationId xmlns:p14="http://schemas.microsoft.com/office/powerpoint/2010/main" val="1358238004"/>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3933" y="3044280"/>
            <a:ext cx="4564135"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Proposed method</a:t>
            </a:r>
          </a:p>
        </p:txBody>
      </p:sp>
    </p:spTree>
    <p:extLst>
      <p:ext uri="{BB962C8B-B14F-4D97-AF65-F5344CB8AC3E}">
        <p14:creationId xmlns:p14="http://schemas.microsoft.com/office/powerpoint/2010/main" val="90474317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hidden="1"/>
          <p:cNvPicPr>
            <a:picLocks noChangeAspect="1"/>
          </p:cNvPicPr>
          <p:nvPr/>
        </p:nvPicPr>
        <p:blipFill>
          <a:blip r:embed="rId5"/>
          <a:stretch>
            <a:fillRect/>
          </a:stretch>
        </p:blipFill>
        <p:spPr>
          <a:xfrm>
            <a:off x="1005372" y="1955463"/>
            <a:ext cx="8466667" cy="1961905"/>
          </a:xfrm>
          <a:prstGeom prst="rect">
            <a:avLst/>
          </a:prstGeom>
        </p:spPr>
      </p:pic>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grpSp>
        <p:nvGrpSpPr>
          <p:cNvPr id="37" name="Group 36"/>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0047" y="2808133"/>
              <a:ext cx="1728399" cy="1249199"/>
            </a:xfrm>
            <a:prstGeom prst="rect">
              <a:avLst/>
            </a:prstGeom>
            <a:effectLst>
              <a:outerShdw blurRad="50800" dist="38100" dir="5400000" algn="ctr" rotWithShape="0">
                <a:srgbClr val="000000">
                  <a:alpha val="95000"/>
                </a:srgbClr>
              </a:outerShdw>
            </a:effectLst>
          </p:spPr>
        </p:pic>
        <p:sp>
          <p:nvSpPr>
            <p:cNvPr id="11" name="Oval 10"/>
            <p:cNvSpPr/>
            <p:nvPr/>
          </p:nvSpPr>
          <p:spPr>
            <a:xfrm rot="600000">
              <a:off x="10639790"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Connector 37"/>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19" name="Group 18"/>
          <p:cNvGrpSpPr/>
          <p:nvPr/>
        </p:nvGrpSpPr>
        <p:grpSpPr>
          <a:xfrm>
            <a:off x="10439400" y="4143375"/>
            <a:ext cx="837089" cy="693182"/>
            <a:chOff x="10448925" y="4143375"/>
            <a:chExt cx="837089" cy="693182"/>
          </a:xfrm>
        </p:grpSpPr>
        <p:sp>
          <p:nvSpPr>
            <p:cNvPr id="20" name="TextBox 19"/>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1" name="Straight Arrow Connector 20"/>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slid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03958" y="6451600"/>
            <a:ext cx="406400" cy="406400"/>
          </a:xfrm>
          <a:prstGeom prst="rect">
            <a:avLst/>
          </a:prstGeom>
        </p:spPr>
      </p:pic>
      <p:sp>
        <p:nvSpPr>
          <p:cNvPr id="23" name="caption text 1"/>
          <p:cNvSpPr txBox="1"/>
          <p:nvPr/>
        </p:nvSpPr>
        <p:spPr>
          <a:xfrm>
            <a:off x="928630" y="5245565"/>
            <a:ext cx="10345987"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We tilt the lens about the entrance pupil while capturing images of the scene. </a:t>
            </a:r>
          </a:p>
        </p:txBody>
      </p:sp>
    </p:spTree>
    <p:extLst>
      <p:ext uri="{BB962C8B-B14F-4D97-AF65-F5344CB8AC3E}">
        <p14:creationId xmlns:p14="http://schemas.microsoft.com/office/powerpoint/2010/main" val="1286501769"/>
      </p:ext>
    </p:extLst>
  </p:cSld>
  <p:clrMapOvr>
    <a:masterClrMapping/>
  </p:clrMapOvr>
  <mc:AlternateContent xmlns:mc="http://schemas.openxmlformats.org/markup-compatibility/2006" xmlns:p14="http://schemas.microsoft.com/office/powerpoint/2010/main">
    <mc:Choice Requires="p14">
      <p:transition spd="med" p14:dur="700" advClick="0" advTm="4500">
        <p:fade/>
      </p:transition>
    </mc:Choice>
    <mc:Fallback xmlns="">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9" fill="hold"/>
                                        <p:tgtEl>
                                          <p:spTgt spid="3"/>
                                        </p:tgtEl>
                                      </p:cBhvr>
                                    </p:cmd>
                                  </p:childTnLst>
                                </p:cTn>
                              </p:par>
                              <p:par>
                                <p:cTn id="7" presetID="1" presetClass="entr" presetSubtype="0" fill="hold" grpId="0" nodeType="withEffect">
                                  <p:stCondLst>
                                    <p:cond delay="0"/>
                                  </p:stCondLst>
                                  <p:childTnLst>
                                    <p:set>
                                      <p:cBhvr>
                                        <p:cTn id="8" dur="1" fill="hold">
                                          <p:stCondLst>
                                            <p:cond delay="9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180000">
              <a:off x="9069987" y="2826064"/>
              <a:ext cx="2502584" cy="1249199"/>
              <a:chOff x="9069517" y="2865283"/>
              <a:chExt cx="2502584"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180000" flipV="1">
                <a:off x="9069517" y="3423747"/>
                <a:ext cx="2502584" cy="13115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833827" y="139065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2952750" y="171450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496956"/>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090" y="3044280"/>
            <a:ext cx="2295821"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Problem</a:t>
            </a:r>
          </a:p>
        </p:txBody>
      </p:sp>
    </p:spTree>
    <p:extLst>
      <p:ext uri="{BB962C8B-B14F-4D97-AF65-F5344CB8AC3E}">
        <p14:creationId xmlns:p14="http://schemas.microsoft.com/office/powerpoint/2010/main" val="3497242904"/>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861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300000">
              <a:off x="9073873" y="2838296"/>
              <a:ext cx="2489582" cy="1249199"/>
              <a:chOff x="9072556" y="2865283"/>
              <a:chExt cx="2489582"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300000" flipV="1">
                <a:off x="9072556" y="3380420"/>
                <a:ext cx="2489582" cy="217810"/>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847725" y="180975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36169"/>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420000">
              <a:off x="9079694" y="2850563"/>
              <a:ext cx="2476337" cy="1249199"/>
              <a:chOff x="9077099" y="2865283"/>
              <a:chExt cx="2476337"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420000" flipV="1">
                <a:off x="9077099" y="3337297"/>
                <a:ext cx="2476337" cy="304056"/>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6"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6" name="Straight Arrow Connector 35"/>
          <p:cNvCxnSpPr/>
          <p:nvPr/>
        </p:nvCxnSpPr>
        <p:spPr>
          <a:xfrm flipV="1">
            <a:off x="847725" y="1809750"/>
            <a:ext cx="0" cy="886968"/>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882165"/>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540000">
              <a:off x="9087444" y="2862008"/>
              <a:ext cx="2471659" cy="1249199"/>
              <a:chOff x="9083204" y="2865283"/>
              <a:chExt cx="2471659"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540000" flipV="1">
                <a:off x="9083204" y="3293588"/>
                <a:ext cx="2471659" cy="391473"/>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2" name="Straight Connector 2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5"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a:stCxn id="35"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4" name="Straight Arrow Connector 33"/>
          <p:cNvCxnSpPr/>
          <p:nvPr/>
        </p:nvCxnSpPr>
        <p:spPr>
          <a:xfrm flipV="1">
            <a:off x="847725" y="1809750"/>
            <a:ext cx="0" cy="1325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862271"/>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5"/>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7981"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660000">
              <a:off x="9097117" y="2872375"/>
              <a:ext cx="2471634" cy="1249199"/>
              <a:chOff x="9090931" y="2865283"/>
              <a:chExt cx="2471634" cy="1249199"/>
            </a:xfrm>
          </p:grpSpPr>
          <p:pic>
            <p:nvPicPr>
              <p:cNvPr id="9"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660000" flipV="1">
                <a:off x="9090931" y="3249106"/>
                <a:ext cx="2471634" cy="480437"/>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Freeform 41"/>
          <p:cNvSpPr/>
          <p:nvPr/>
        </p:nvSpPr>
        <p:spPr>
          <a:xfrm>
            <a:off x="928688" y="3314700"/>
            <a:ext cx="7915275" cy="342900"/>
          </a:xfrm>
          <a:custGeom>
            <a:avLst/>
            <a:gdLst>
              <a:gd name="connsiteX0" fmla="*/ 0 w 7915275"/>
              <a:gd name="connsiteY0" fmla="*/ 0 h 342900"/>
              <a:gd name="connsiteX1" fmla="*/ 7915275 w 7915275"/>
              <a:gd name="connsiteY1" fmla="*/ 304800 h 342900"/>
              <a:gd name="connsiteX2" fmla="*/ 7915275 w 7915275"/>
              <a:gd name="connsiteY2" fmla="*/ 342900 h 342900"/>
              <a:gd name="connsiteX3" fmla="*/ 4762 w 7915275"/>
              <a:gd name="connsiteY3" fmla="*/ 266700 h 342900"/>
              <a:gd name="connsiteX4" fmla="*/ 0 w 7915275"/>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275" h="342900">
                <a:moveTo>
                  <a:pt x="0" y="0"/>
                </a:moveTo>
                <a:lnTo>
                  <a:pt x="7915275" y="304800"/>
                </a:lnTo>
                <a:lnTo>
                  <a:pt x="7915275" y="342900"/>
                </a:lnTo>
                <a:lnTo>
                  <a:pt x="4762" y="266700"/>
                </a:lnTo>
                <a:cubicBezTo>
                  <a:pt x="3175" y="177800"/>
                  <a:pt x="1587" y="88900"/>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933393" y="3458545"/>
            <a:ext cx="7916920" cy="18000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573780"/>
            <a:ext cx="7915275" cy="793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1863" y="3324225"/>
            <a:ext cx="7918450" cy="2952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32" name="TextBox 3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34" name="Group 33"/>
          <p:cNvGrpSpPr/>
          <p:nvPr/>
        </p:nvGrpSpPr>
        <p:grpSpPr>
          <a:xfrm>
            <a:off x="10439400" y="4143375"/>
            <a:ext cx="837089" cy="693182"/>
            <a:chOff x="10448925" y="4143375"/>
            <a:chExt cx="837089" cy="693182"/>
          </a:xfrm>
        </p:grpSpPr>
        <p:sp>
          <p:nvSpPr>
            <p:cNvPr id="36" name="TextBox 3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37" name="Straight Arrow Connector 3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9" name="Straight Arrow Connector 38"/>
          <p:cNvCxnSpPr/>
          <p:nvPr/>
        </p:nvCxnSpPr>
        <p:spPr>
          <a:xfrm flipV="1">
            <a:off x="847725" y="1809750"/>
            <a:ext cx="0" cy="1627632"/>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slide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72427" y="6451600"/>
            <a:ext cx="406400" cy="406400"/>
          </a:xfrm>
          <a:prstGeom prst="rect">
            <a:avLst/>
          </a:prstGeom>
        </p:spPr>
      </p:pic>
      <p:sp>
        <p:nvSpPr>
          <p:cNvPr id="40" name="caption text 1"/>
          <p:cNvSpPr txBox="1"/>
          <p:nvPr/>
        </p:nvSpPr>
        <p:spPr>
          <a:xfrm>
            <a:off x="928630" y="5245565"/>
            <a:ext cx="10345987" cy="1015663"/>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plane of sharp focus and the depth of field sweeps through the scene forming regions in sharp focus across the stack which can be selectively blended. </a:t>
            </a:r>
          </a:p>
        </p:txBody>
      </p:sp>
    </p:spTree>
    <p:extLst>
      <p:ext uri="{BB962C8B-B14F-4D97-AF65-F5344CB8AC3E}">
        <p14:creationId xmlns:p14="http://schemas.microsoft.com/office/powerpoint/2010/main" val="1844329956"/>
      </p:ext>
    </p:extLst>
  </p:cSld>
  <p:clrMapOvr>
    <a:masterClrMapping/>
  </p:clrMapOvr>
  <mc:AlternateContent xmlns:mc="http://schemas.openxmlformats.org/markup-compatibility/2006" xmlns:p14="http://schemas.microsoft.com/office/powerpoint/2010/main">
    <mc:Choice Requires="p14">
      <p:transition spd="slow" p14:dur="2000" advClick="0" advTm="9000"/>
    </mc:Choice>
    <mc:Fallback xmlns="">
      <p:transition spd="slow" advClick="0"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91" fill="hold"/>
                                        <p:tgtEl>
                                          <p:spTgt spid="4"/>
                                        </p:tgtEl>
                                      </p:cBhvr>
                                    </p:cmd>
                                  </p:childTnLst>
                                </p:cTn>
                              </p:par>
                              <p:par>
                                <p:cTn id="7" presetID="1" presetClass="entr" presetSubtype="0" fill="hold" grpId="0" nodeType="withEffect">
                                  <p:stCondLst>
                                    <p:cond delay="0"/>
                                  </p:stCondLst>
                                  <p:childTnLst>
                                    <p:set>
                                      <p:cBhvr>
                                        <p:cTn id="8" dur="1" fill="hold">
                                          <p:stCondLst>
                                            <p:cond delay="249"/>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bldLst>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1126" y="3075057"/>
            <a:ext cx="2823978"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Simulation</a:t>
            </a:r>
          </a:p>
        </p:txBody>
      </p:sp>
    </p:spTree>
    <p:extLst>
      <p:ext uri="{BB962C8B-B14F-4D97-AF65-F5344CB8AC3E}">
        <p14:creationId xmlns:p14="http://schemas.microsoft.com/office/powerpoint/2010/main" val="64908510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10">
              <p14:nvContentPartPr>
                <p14:cNvPr id="57" name="Ink 56"/>
                <p14:cNvContentPartPr/>
                <p14:nvPr/>
              </p14:nvContentPartPr>
              <p14:xfrm>
                <a:off x="6933031" y="2226273"/>
                <a:ext cx="1090800" cy="289440"/>
              </p14:xfrm>
            </p:contentPart>
          </mc:Choice>
          <mc:Fallback xmlns="">
            <p:pic>
              <p:nvPicPr>
                <p:cNvPr id="57" name="Ink 56"/>
                <p:cNvPicPr/>
                <p:nvPr/>
              </p:nvPicPr>
              <p:blipFill>
                <a:blip r:embed="rId11"/>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3"/>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hidden="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hidden="1"/>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Setup in Zemax</a:t>
            </a:r>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4"/>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5"/>
                <a:stretch>
                  <a:fillRect l="-8333" r="-28333"/>
                </a:stretch>
              </a:blipFill>
            </p:spPr>
            <p:txBody>
              <a:bodyPr/>
              <a:lstStyle/>
              <a:p>
                <a:r>
                  <a:rPr lang="en-US">
                    <a:noFill/>
                  </a:rPr>
                  <a:t> </a:t>
                </a:r>
              </a:p>
            </p:txBody>
          </p:sp>
        </mc:Fallback>
      </mc:AlternateContent>
      <p:sp>
        <p:nvSpPr>
          <p:cNvPr id="73" name="Rectangle 72"/>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1/13  ( 0°)</a:t>
            </a:r>
          </a:p>
        </p:txBody>
      </p:sp>
      <p:cxnSp>
        <p:nvCxnSpPr>
          <p:cNvPr id="74" name="Straight Connector 73"/>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cxnSp>
        <p:nvCxnSpPr>
          <p:cNvPr id="78" name="Straight Connector 77"/>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mc:AlternateContent xmlns:mc="http://schemas.openxmlformats.org/markup-compatibility/2006" xmlns:a14="http://schemas.microsoft.com/office/drawing/2010/main">
        <mc:Choice Requires="a14">
          <p:sp>
            <p:nvSpPr>
              <p:cNvPr id="83" name="TextBox 82"/>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6"/>
                <a:stretch>
                  <a:fillRect t="-1901"/>
                </a:stretch>
              </a:blipFill>
            </p:spPr>
            <p:txBody>
              <a:bodyPr/>
              <a:lstStyle/>
              <a:p>
                <a:r>
                  <a:rPr lang="en-US">
                    <a:noFill/>
                  </a:rPr>
                  <a:t> </a:t>
                </a:r>
              </a:p>
            </p:txBody>
          </p:sp>
        </mc:Fallback>
      </mc:AlternateContent>
      <p:sp>
        <p:nvSpPr>
          <p:cNvPr id="72" name="Rectangle 71"/>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pic>
        <p:nvPicPr>
          <p:cNvPr id="4" name="slid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2309365" y="6451600"/>
            <a:ext cx="406400" cy="406400"/>
          </a:xfrm>
          <a:prstGeom prst="rect">
            <a:avLst/>
          </a:prstGeom>
        </p:spPr>
      </p:pic>
    </p:spTree>
    <p:extLst>
      <p:ext uri="{BB962C8B-B14F-4D97-AF65-F5344CB8AC3E}">
        <p14:creationId xmlns:p14="http://schemas.microsoft.com/office/powerpoint/2010/main" val="1058727639"/>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2897" y="3207517"/>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10">
              <p14:nvContentPartPr>
                <p14:cNvPr id="57" name="Ink 56"/>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57" name="Ink 56"/>
                <p:cNvPicPr>
                  <a:picLocks noChangeAspect="1"/>
                </p:cNvPicPr>
                <p:nvPr/>
              </p:nvPicPr>
              <p:blipFill>
                <a:blip r:embed="rId11"/>
                <a:stretch>
                  <a:fillRect/>
                </a:stretch>
              </p:blipFill>
              <p:spPr>
                <a:xfrm rot="21480000">
                  <a:off x="6779636" y="2231908"/>
                  <a:ext cx="1254371"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58" name="Ink 57"/>
                <p:cNvPicPr>
                  <a:picLocks noChangeAspect="1"/>
                </p:cNvPicPr>
                <p:nvPr/>
              </p:nvPicPr>
              <p:blipFill>
                <a:blip r:embed="rId13"/>
                <a:stretch>
                  <a:fillRect/>
                </a:stretch>
              </p:blipFill>
              <p:spPr>
                <a:xfrm rot="120000">
                  <a:off x="7094492" y="3234595"/>
                  <a:ext cx="969065" cy="257224"/>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30" name="Rectangle 2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4"/>
                <a:stretch>
                  <a:fillRect l="-2431" t="-12791" r="-810"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5"/>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34" name="TextBox 33"/>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6"/>
                <a:stretch>
                  <a:fillRect l="-8333" r="-28333"/>
                </a:stretch>
              </a:blipFill>
            </p:spPr>
            <p:txBody>
              <a:bodyPr/>
              <a:lstStyle/>
              <a:p>
                <a:r>
                  <a:rPr lang="en-US">
                    <a:noFill/>
                  </a:rPr>
                  <a:t> </a:t>
                </a:r>
              </a:p>
            </p:txBody>
          </p:sp>
        </mc:Fallback>
      </mc:AlternateContent>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7/13  (-8°)</a:t>
            </a:r>
          </a:p>
        </p:txBody>
      </p:sp>
      <p:cxnSp>
        <p:nvCxnSpPr>
          <p:cNvPr id="71" name="Straight Connector 70"/>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78" name="Rectangle 77"/>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cxnSp>
        <p:nvCxnSpPr>
          <p:cNvPr id="79" name="Straight Connector 78"/>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TextBox 68"/>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7"/>
                <a:stretch>
                  <a:fillRect t="-1901"/>
                </a:stretch>
              </a:blipFill>
            </p:spPr>
            <p:txBody>
              <a:bodyPr/>
              <a:lstStyle/>
              <a:p>
                <a:r>
                  <a:rPr lang="en-US">
                    <a:noFill/>
                  </a:rPr>
                  <a:t> </a:t>
                </a:r>
              </a:p>
            </p:txBody>
          </p:sp>
        </mc:Fallback>
      </mc:AlternateContent>
      <p:pic>
        <p:nvPicPr>
          <p:cNvPr id="3" name="slide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2288870" y="6451600"/>
            <a:ext cx="406400" cy="406400"/>
          </a:xfrm>
          <a:prstGeom prst="rect">
            <a:avLst/>
          </a:prstGeom>
        </p:spPr>
      </p:pic>
    </p:spTree>
    <p:extLst>
      <p:ext uri="{BB962C8B-B14F-4D97-AF65-F5344CB8AC3E}">
        <p14:creationId xmlns:p14="http://schemas.microsoft.com/office/powerpoint/2010/main" val="877860914"/>
      </p:ext>
    </p:extLst>
  </p:cSld>
  <p:clrMapOvr>
    <a:masterClrMapping/>
  </p:clrMapOvr>
  <mc:AlternateContent xmlns:mc="http://schemas.openxmlformats.org/markup-compatibility/2006" xmlns:p14="http://schemas.microsoft.com/office/powerpoint/2010/main">
    <mc:Choice Requires="p14">
      <p:transition spd="slow" p14:dur="2000" advClick="0" advTm="7500"/>
    </mc:Choice>
    <mc:Fallback xmlns="">
      <p:transition spd="slow" advClick="0" advTm="7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8">
              <p14:nvContentPartPr>
                <p14:cNvPr id="57" name="Ink 56"/>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9"/>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11"/>
                <a:stretch>
                  <a:fillRect/>
                </a:stretch>
              </p:blipFill>
              <p:spPr>
                <a:xfrm rot="120000">
                  <a:off x="6784186" y="3237537"/>
                  <a:ext cx="1259434" cy="257166"/>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3"/>
                <a:stretch>
                  <a:fillRect l="-8333" r="-28333"/>
                </a:stretch>
              </a:blipFill>
            </p:spPr>
            <p:txBody>
              <a:bodyPr/>
              <a:lstStyle/>
              <a:p>
                <a:r>
                  <a:rPr lang="en-US">
                    <a:noFill/>
                  </a:rPr>
                  <a:t> </a:t>
                </a:r>
              </a:p>
            </p:txBody>
          </p:sp>
        </mc:Fallback>
      </mc:AlternateContent>
      <p:sp>
        <p:nvSpPr>
          <p:cNvPr id="72" name="Rectangle 71"/>
          <p:cNvSpPr/>
          <p:nvPr/>
        </p:nvSpPr>
        <p:spPr>
          <a:xfrm>
            <a:off x="8966176" y="1356009"/>
            <a:ext cx="2730523"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13/13  (8°)</a:t>
            </a:r>
          </a:p>
        </p:txBody>
      </p:sp>
      <mc:AlternateContent xmlns:mc="http://schemas.openxmlformats.org/markup-compatibility/2006" xmlns:a14="http://schemas.microsoft.com/office/drawing/2010/main">
        <mc:Choice Requires="a14">
          <p:sp>
            <p:nvSpPr>
              <p:cNvPr id="80" name="Rectangle 7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r>
                  <a:rPr lang="en-US" sz="16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4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80" name="Rectangle 7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4"/>
                <a:stretch>
                  <a:fillRect l="-2431" t="-12791" r="-694" b="-31395"/>
                </a:stretch>
              </a:blipFill>
            </p:spPr>
            <p:txBody>
              <a:bodyPr/>
              <a:lstStyle/>
              <a:p>
                <a:r>
                  <a:rPr lang="en-US">
                    <a:noFill/>
                  </a:rPr>
                  <a:t> </a:t>
                </a:r>
              </a:p>
            </p:txBody>
          </p:sp>
        </mc:Fallback>
      </mc:AlternateContent>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cxnSp>
        <p:nvCxnSpPr>
          <p:cNvPr id="83" name="Straight Connector 82"/>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pic>
        <p:nvPicPr>
          <p:cNvPr id="85" name="Picture 8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cxnSp>
        <p:nvCxnSpPr>
          <p:cNvPr id="87" name="Straight Connector 86"/>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Rectangle 68"/>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73" name="TextBox 72"/>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7"/>
                <a:stretch>
                  <a:fillRect t="-1901"/>
                </a:stretch>
              </a:blipFill>
            </p:spPr>
            <p:txBody>
              <a:bodyPr/>
              <a:lstStyle/>
              <a:p>
                <a:r>
                  <a:rPr lang="en-US">
                    <a:noFill/>
                  </a:rPr>
                  <a:t> </a:t>
                </a:r>
              </a:p>
            </p:txBody>
          </p:sp>
        </mc:Fallback>
      </mc:AlternateContent>
      <p:pic>
        <p:nvPicPr>
          <p:cNvPr id="3" name="slid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2364545" y="6482324"/>
            <a:ext cx="406400" cy="406400"/>
          </a:xfrm>
          <a:prstGeom prst="rect">
            <a:avLst/>
          </a:prstGeom>
        </p:spPr>
      </p:pic>
    </p:spTree>
    <p:extLst>
      <p:ext uri="{BB962C8B-B14F-4D97-AF65-F5344CB8AC3E}">
        <p14:creationId xmlns:p14="http://schemas.microsoft.com/office/powerpoint/2010/main" val="3357806013"/>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hidden="1"/>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hidden="1"/>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5" y="3191647"/>
            <a:ext cx="1074310" cy="1199698"/>
            <a:chOff x="6933032" y="2226270"/>
            <a:chExt cx="1124118" cy="1255320"/>
          </a:xfrm>
          <a:noFill/>
        </p:grpSpPr>
        <mc:AlternateContent xmlns:mc="http://schemas.openxmlformats.org/markup-compatibility/2006" xmlns:p14="http://schemas.microsoft.com/office/powerpoint/2010/main">
          <mc:Choice Requires="p14">
            <p:contentPart p14:bwMode="auto" r:id="rId8">
              <p14:nvContentPartPr>
                <p14:cNvPr id="57" name="Ink 56"/>
                <p14:cNvContentPartPr/>
                <p14:nvPr/>
              </p14:nvContentPartPr>
              <p14:xfrm>
                <a:off x="6933032" y="2226270"/>
                <a:ext cx="1090800" cy="289440"/>
              </p14:xfrm>
            </p:contentPart>
          </mc:Choice>
          <mc:Fallback xmlns="">
            <p:pic>
              <p:nvPicPr>
                <p:cNvPr id="57" name="Ink 56"/>
                <p:cNvPicPr/>
                <p:nvPr/>
              </p:nvPicPr>
              <p:blipFill>
                <a:blip r:embed="rId9"/>
                <a:stretch>
                  <a:fillRect/>
                </a:stretch>
              </p:blipFill>
              <p:spPr>
                <a:xfrm>
                  <a:off x="6926999" y="2215298"/>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hidden="1"/>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hidden="1"/>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hidden="1"/>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hidden="1"/>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hidden="1"/>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Image stack</a:t>
            </a:r>
          </a:p>
        </p:txBody>
      </p:sp>
      <mc:AlternateContent xmlns:mc="http://schemas.openxmlformats.org/markup-compatibility/2006" xmlns:a14="http://schemas.microsoft.com/office/drawing/2010/main">
        <mc:Choice Requires="a14">
          <p:sp>
            <p:nvSpPr>
              <p:cNvPr id="32" name="TextBox 31" hidden="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sp>
        <p:nvSpPr>
          <p:cNvPr id="33" name="TextBox 32"/>
          <p:cNvSpPr txBox="1"/>
          <p:nvPr/>
        </p:nvSpPr>
        <p:spPr>
          <a:xfrm>
            <a:off x="5357661" y="4446503"/>
            <a:ext cx="2882825" cy="1077218"/>
          </a:xfrm>
          <a:prstGeom prst="rect">
            <a:avLst/>
          </a:prstGeom>
          <a:noFill/>
        </p:spPr>
        <p:txBody>
          <a:bodyPr wrap="square" rtlCol="0">
            <a:spAutoFit/>
          </a:bodyPr>
          <a:lstStyle/>
          <a:p>
            <a:pPr algn="ctr"/>
            <a:r>
              <a:rPr lang="en-US" sz="2000" i="1" dirty="0">
                <a:solidFill>
                  <a:srgbClr val="FFFF00"/>
                </a:solidFill>
                <a:latin typeface="Segoe UI Light" panose="020B0502040204020203" pitchFamily="34" charset="0"/>
              </a:rPr>
              <a:t>13 tilts </a:t>
            </a:r>
          </a:p>
          <a:p>
            <a:pPr algn="ctr"/>
            <a:r>
              <a:rPr lang="en-US" sz="2000" i="1" dirty="0">
                <a:solidFill>
                  <a:srgbClr val="FFFF00"/>
                </a:solidFill>
                <a:latin typeface="Segoe UI Light" panose="020B0502040204020203" pitchFamily="34" charset="0"/>
              </a:rPr>
              <a:t>between -8° &amp; +8°</a:t>
            </a:r>
            <a:endParaRPr lang="en-US" sz="2000" dirty="0">
              <a:solidFill>
                <a:srgbClr val="FFFF00"/>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rgbClr val="302E30"/>
                    </a:solidFill>
                    <a:latin typeface="Segoe UI Light" panose="020B0502040204020203" pitchFamily="34" charset="0"/>
                  </a:rPr>
                  <a:t>6 x 5 sq. mm, 1.78 </a:t>
                </a:r>
                <a14:m>
                  <m:oMath xmlns:m="http://schemas.openxmlformats.org/officeDocument/2006/math">
                    <m:r>
                      <a:rPr lang="en-US" b="0" i="1" smtClean="0">
                        <a:solidFill>
                          <a:srgbClr val="302E30"/>
                        </a:solidFill>
                        <a:latin typeface="Cambria Math" panose="02040503050406030204" pitchFamily="18" charset="0"/>
                      </a:rPr>
                      <m:t>𝜇</m:t>
                    </m:r>
                    <m:r>
                      <a:rPr lang="en-US" b="0" i="1" smtClean="0">
                        <a:solidFill>
                          <a:srgbClr val="302E30"/>
                        </a:solidFill>
                        <a:latin typeface="Cambria Math" panose="02040503050406030204" pitchFamily="18" charset="0"/>
                      </a:rPr>
                      <m:t>𝑚</m:t>
                    </m:r>
                  </m:oMath>
                </a14:m>
                <a:endParaRPr lang="en-US" dirty="0">
                  <a:solidFill>
                    <a:srgbClr val="302E30"/>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3"/>
                <a:stretch>
                  <a:fillRect l="-8333" r="-28333"/>
                </a:stretch>
              </a:blipFill>
            </p:spPr>
            <p:txBody>
              <a:bodyPr/>
              <a:lstStyle/>
              <a:p>
                <a:r>
                  <a:rPr lang="en-US">
                    <a:noFill/>
                  </a:rPr>
                  <a:t> </a:t>
                </a:r>
              </a:p>
            </p:txBody>
          </p:sp>
        </mc:Fallback>
      </mc:AlternateContent>
      <p:grpSp>
        <p:nvGrpSpPr>
          <p:cNvPr id="74" name="Group 73"/>
          <p:cNvGrpSpPr/>
          <p:nvPr/>
        </p:nvGrpSpPr>
        <p:grpSpPr>
          <a:xfrm>
            <a:off x="8646135" y="1453642"/>
            <a:ext cx="3472739" cy="4784598"/>
            <a:chOff x="8646135" y="1701292"/>
            <a:chExt cx="3472739" cy="4784598"/>
          </a:xfrm>
        </p:grpSpPr>
        <p:pic>
          <p:nvPicPr>
            <p:cNvPr id="75" name="Picture 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015320" y="5571490"/>
              <a:ext cx="1103554" cy="914400"/>
            </a:xfrm>
            <a:prstGeom prst="rect">
              <a:avLst/>
            </a:prstGeom>
            <a:effectLst>
              <a:outerShdw blurRad="50800" dist="38100" dir="2700000" algn="tl" rotWithShape="0">
                <a:prstClr val="black">
                  <a:alpha val="40000"/>
                </a:prstClr>
              </a:outerShdw>
            </a:effectLst>
          </p:spPr>
        </p:pic>
        <p:pic>
          <p:nvPicPr>
            <p:cNvPr id="78" name="Picture 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015320" y="1701292"/>
              <a:ext cx="1103554" cy="914400"/>
            </a:xfrm>
            <a:prstGeom prst="rect">
              <a:avLst/>
            </a:prstGeom>
            <a:effectLst>
              <a:outerShdw blurRad="50800" dist="38100" dir="2700000" algn="tl" rotWithShape="0">
                <a:prstClr val="black">
                  <a:alpha val="40000"/>
                </a:prstClr>
              </a:outerShdw>
            </a:effectLst>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46135" y="2661729"/>
              <a:ext cx="1103554" cy="914400"/>
            </a:xfrm>
            <a:prstGeom prst="rect">
              <a:avLst/>
            </a:prstGeom>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33585" y="2661729"/>
              <a:ext cx="1103554" cy="914400"/>
            </a:xfrm>
            <a:prstGeom prst="rect">
              <a:avLst/>
            </a:prstGeom>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015320" y="2661729"/>
              <a:ext cx="1103554" cy="914400"/>
            </a:xfrm>
            <a:prstGeom prst="rect">
              <a:avLst/>
            </a:prstGeom>
            <a:effectLst>
              <a:outerShdw blurRad="50800" dist="38100" dir="2700000" algn="tl" rotWithShape="0">
                <a:prstClr val="black">
                  <a:alpha val="40000"/>
                </a:prstClr>
              </a:outerShdw>
            </a:effectLst>
          </p:spPr>
        </p:pic>
        <p:pic>
          <p:nvPicPr>
            <p:cNvPr id="83" name="Picture 8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33585" y="3634740"/>
              <a:ext cx="1103554" cy="914400"/>
            </a:xfrm>
            <a:prstGeom prst="rect">
              <a:avLst/>
            </a:prstGeom>
            <a:ln w="12700">
              <a:solidFill>
                <a:srgbClr val="F5504E"/>
              </a:solidFill>
            </a:ln>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33585" y="4613910"/>
              <a:ext cx="1103554" cy="914400"/>
            </a:xfrm>
            <a:prstGeom prst="rect">
              <a:avLst/>
            </a:prstGeom>
            <a:effectLst>
              <a:outerShdw blurRad="50800" dist="38100" dir="2700000" algn="tl" rotWithShape="0">
                <a:prstClr val="black">
                  <a:alpha val="40000"/>
                </a:prstClr>
              </a:outerShdw>
            </a:effectLst>
          </p:spPr>
        </p:pic>
        <p:pic>
          <p:nvPicPr>
            <p:cNvPr id="85" name="Picture 8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46135" y="4613910"/>
              <a:ext cx="1103554" cy="914400"/>
            </a:xfrm>
            <a:prstGeom prst="rect">
              <a:avLst/>
            </a:prstGeom>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015320" y="4613910"/>
              <a:ext cx="1103554" cy="91440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646135" y="5571490"/>
              <a:ext cx="1103554" cy="914400"/>
            </a:xfrm>
            <a:prstGeom prst="rect">
              <a:avLst/>
            </a:prstGeom>
            <a:effectLst>
              <a:outerShdw blurRad="50800" dist="38100" dir="2700000" algn="tl" rotWithShape="0">
                <a:prstClr val="black">
                  <a:alpha val="40000"/>
                </a:prstClr>
              </a:outerShdw>
            </a:effectLst>
          </p:spPr>
        </p:pic>
        <p:pic>
          <p:nvPicPr>
            <p:cNvPr id="88" name="Picture 8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833585" y="5571490"/>
              <a:ext cx="1103554" cy="914400"/>
            </a:xfrm>
            <a:prstGeom prst="rect">
              <a:avLst/>
            </a:prstGeom>
            <a:effectLst>
              <a:outerShdw blurRad="50800" dist="38100" dir="2700000" algn="tl" rotWithShape="0">
                <a:prstClr val="black">
                  <a:alpha val="40000"/>
                </a:prstClr>
              </a:outerShdw>
            </a:effectLst>
          </p:spPr>
        </p:pic>
        <p:pic>
          <p:nvPicPr>
            <p:cNvPr id="89" name="Picture 8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646135" y="1701292"/>
              <a:ext cx="1103554" cy="914400"/>
            </a:xfrm>
            <a:prstGeom prst="rect">
              <a:avLst/>
            </a:prstGeom>
            <a:effectLst>
              <a:outerShdw blurRad="50800" dist="38100" dir="2700000" algn="tl" rotWithShape="0">
                <a:prstClr val="black">
                  <a:alpha val="40000"/>
                </a:prstClr>
              </a:outerShdw>
            </a:effectLst>
          </p:spPr>
        </p:pic>
        <p:pic>
          <p:nvPicPr>
            <p:cNvPr id="90" name="Picture 8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3585" y="1701292"/>
              <a:ext cx="1103554" cy="914400"/>
            </a:xfrm>
            <a:prstGeom prst="rect">
              <a:avLst/>
            </a:prstGeom>
            <a:effectLst>
              <a:outerShdw blurRad="50800" dist="38100" dir="2700000" algn="tl" rotWithShape="0">
                <a:prstClr val="black">
                  <a:alpha val="40000"/>
                </a:prstClr>
              </a:outerShdw>
            </a:effectLst>
          </p:spPr>
        </p:pic>
      </p:grpSp>
      <p:sp>
        <p:nvSpPr>
          <p:cNvPr id="76" name="TextBox 75"/>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7" name="TextBox 76"/>
              <p:cNvSpPr txBox="1"/>
              <p:nvPr/>
            </p:nvSpPr>
            <p:spPr>
              <a:xfrm>
                <a:off x="5180145" y="2533665"/>
                <a:ext cx="3284029" cy="394210"/>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p:txBody>
          </p:sp>
        </mc:Choice>
        <mc:Fallback xmlns="">
          <p:sp>
            <p:nvSpPr>
              <p:cNvPr id="77" name="TextBox 76"/>
              <p:cNvSpPr txBox="1">
                <a:spLocks noRot="1" noChangeAspect="1" noMove="1" noResize="1" noEditPoints="1" noAdjustHandles="1" noChangeArrowheads="1" noChangeShapeType="1" noTextEdit="1"/>
              </p:cNvSpPr>
              <p:nvPr/>
            </p:nvSpPr>
            <p:spPr>
              <a:xfrm>
                <a:off x="5180145" y="2533665"/>
                <a:ext cx="3284029" cy="394210"/>
              </a:xfrm>
              <a:prstGeom prst="rect">
                <a:avLst/>
              </a:prstGeom>
              <a:blipFill>
                <a:blip r:embed="rId27"/>
                <a:stretch>
                  <a:fillRect t="-9375" b="-18750"/>
                </a:stretch>
              </a:blipFill>
            </p:spPr>
            <p:txBody>
              <a:bodyPr/>
              <a:lstStyle/>
              <a:p>
                <a:r>
                  <a:rPr lang="en-US">
                    <a:noFill/>
                  </a:rPr>
                  <a:t> </a:t>
                </a:r>
              </a:p>
            </p:txBody>
          </p:sp>
        </mc:Fallback>
      </mc:AlternateContent>
      <p:pic>
        <p:nvPicPr>
          <p:cNvPr id="3" name="slide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2340897" y="6467214"/>
            <a:ext cx="406400" cy="406400"/>
          </a:xfrm>
          <a:prstGeom prst="rect">
            <a:avLst/>
          </a:prstGeom>
        </p:spPr>
      </p:pic>
    </p:spTree>
    <p:extLst>
      <p:ext uri="{BB962C8B-B14F-4D97-AF65-F5344CB8AC3E}">
        <p14:creationId xmlns:p14="http://schemas.microsoft.com/office/powerpoint/2010/main" val="450869932"/>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9" name="Group 8"/>
          <p:cNvGrpSpPr/>
          <p:nvPr/>
        </p:nvGrpSpPr>
        <p:grpSpPr>
          <a:xfrm>
            <a:off x="451758" y="1791338"/>
            <a:ext cx="1554480" cy="4801825"/>
            <a:chOff x="451758" y="1791338"/>
            <a:chExt cx="1554480" cy="4801825"/>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xmlns:a14="http://schemas.microsoft.com/office/drawing/2010/main">
          <mc:Choice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9"/>
                  <a:stretch>
                    <a:fillRect/>
                  </a:stretch>
                </a:blipFill>
              </p:spPr>
              <p:txBody>
                <a:bodyPr/>
                <a:lstStyle/>
                <a:p>
                  <a:r>
                    <a:rPr lang="en-US">
                      <a:noFill/>
                    </a:rPr>
                    <a:t> </a:t>
                  </a:r>
                </a:p>
              </p:txBody>
            </p:sp>
          </mc:Fallback>
        </mc:AlternateContent>
      </p:grpSp>
      <p:grpSp>
        <p:nvGrpSpPr>
          <p:cNvPr id="10" name="Group 9"/>
          <p:cNvGrpSpPr/>
          <p:nvPr/>
        </p:nvGrpSpPr>
        <p:grpSpPr>
          <a:xfrm>
            <a:off x="4240814" y="1791338"/>
            <a:ext cx="1556374" cy="4803394"/>
            <a:chOff x="4831364" y="1791338"/>
            <a:chExt cx="1556374" cy="4803394"/>
          </a:xfrm>
        </p:grpSpPr>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3"/>
                  <a:stretch>
                    <a:fillRect/>
                  </a:stretch>
                </a:blipFill>
              </p:spPr>
              <p:txBody>
                <a:bodyPr/>
                <a:lstStyle/>
                <a:p>
                  <a:r>
                    <a:rPr lang="en-US">
                      <a:noFill/>
                    </a:rPr>
                    <a:t> </a:t>
                  </a:r>
                </a:p>
              </p:txBody>
            </p:sp>
          </mc:Fallback>
        </mc:AlternateContent>
      </p:gr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642616" y="2432304"/>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612136" y="4194048"/>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657856" y="594055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4"/>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4"/>
                <a:stretch>
                  <a:fillRect b="-15152"/>
                </a:stretch>
              </a:blipFill>
            </p:spPr>
            <p:txBody>
              <a:bodyPr/>
              <a:lstStyle/>
              <a:p>
                <a:r>
                  <a:rPr lang="en-US">
                    <a:noFill/>
                  </a:rPr>
                  <a:t> </a:t>
                </a:r>
              </a:p>
            </p:txBody>
          </p:sp>
        </mc:Fallback>
      </mc:AlternateContent>
      <p:grpSp>
        <p:nvGrpSpPr>
          <p:cNvPr id="24" name="Group 23"/>
          <p:cNvGrpSpPr/>
          <p:nvPr/>
        </p:nvGrpSpPr>
        <p:grpSpPr>
          <a:xfrm>
            <a:off x="60624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787939" y="1729151"/>
            <a:ext cx="2842675" cy="2399229"/>
            <a:chOff x="8787939" y="1729151"/>
            <a:chExt cx="2842675" cy="2399229"/>
          </a:xfrm>
        </p:grpSpPr>
        <p:pic>
          <p:nvPicPr>
            <p:cNvPr id="44" name="Picture 43"/>
            <p:cNvPicPr>
              <a:picLocks noChangeAspect="1"/>
            </p:cNvPicPr>
            <p:nvPr/>
          </p:nvPicPr>
          <p:blipFill>
            <a:blip r:embed="rId15"/>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78906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22" name="Group 21"/>
          <p:cNvGrpSpPr/>
          <p:nvPr/>
        </p:nvGrpSpPr>
        <p:grpSpPr>
          <a:xfrm>
            <a:off x="8785383" y="4227527"/>
            <a:ext cx="2845231" cy="2384595"/>
            <a:chOff x="8785383" y="4227527"/>
            <a:chExt cx="2845231" cy="2384595"/>
          </a:xfrm>
        </p:grpSpPr>
        <p:pic>
          <p:nvPicPr>
            <p:cNvPr id="36" name="Picture 35"/>
            <p:cNvPicPr>
              <a:picLocks noChangeAspect="1"/>
            </p:cNvPicPr>
            <p:nvPr/>
          </p:nvPicPr>
          <p:blipFill>
            <a:blip r:embed="rId16"/>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785383" y="422752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6848670"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pic>
        <p:nvPicPr>
          <p:cNvPr id="3" name="slide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2364545" y="6453632"/>
            <a:ext cx="406400" cy="406400"/>
          </a:xfrm>
          <a:prstGeom prst="rect">
            <a:avLst/>
          </a:prstGeom>
        </p:spPr>
      </p:pic>
    </p:spTree>
    <p:extLst>
      <p:ext uri="{BB962C8B-B14F-4D97-AF65-F5344CB8AC3E}">
        <p14:creationId xmlns:p14="http://schemas.microsoft.com/office/powerpoint/2010/main" val="3177944609"/>
      </p:ext>
    </p:extLst>
  </p:cSld>
  <p:clrMapOvr>
    <a:masterClrMapping/>
  </p:clrMapOvr>
  <mc:AlternateContent xmlns:mc="http://schemas.openxmlformats.org/markup-compatibility/2006" xmlns:p14="http://schemas.microsoft.com/office/powerpoint/2010/main">
    <mc:Choice Requires="p14">
      <p:transition spd="slow" p14:dur="2000" advClick="0" advTm="13000"/>
    </mc:Choice>
    <mc:Fallback xmlns="">
      <p:transition spd="slow" advClick="0"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949888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Cameras have limited Depth Of Field (DOF)</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005" y="1377635"/>
            <a:ext cx="3350628" cy="4689007"/>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4600575" y="2438400"/>
            <a:ext cx="6162675" cy="1015663"/>
          </a:xfrm>
          <a:prstGeom prst="rect">
            <a:avLst/>
          </a:prstGeom>
          <a:solidFill>
            <a:schemeClr val="bg1">
              <a:alpha val="20000"/>
            </a:schemeClr>
          </a:solidFill>
          <a:ln w="19050">
            <a:gradFill flip="none" rotWithShape="1">
              <a:gsLst>
                <a:gs pos="0">
                  <a:srgbClr val="FF0000">
                    <a:alpha val="0"/>
                  </a:srgbClr>
                </a:gs>
                <a:gs pos="99000">
                  <a:srgbClr val="FF0000">
                    <a:alpha val="0"/>
                  </a:srgbClr>
                </a:gs>
                <a:gs pos="99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 lens cannot focus at multiple depths at a time causing parts of the image to appear blurry. </a:t>
            </a:r>
          </a:p>
        </p:txBody>
      </p:sp>
      <p:pic>
        <p:nvPicPr>
          <p:cNvPr id="3" name="slide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95048" y="6378903"/>
            <a:ext cx="406400" cy="406400"/>
          </a:xfrm>
          <a:prstGeom prst="rect">
            <a:avLst/>
          </a:prstGeom>
        </p:spPr>
      </p:pic>
    </p:spTree>
    <p:extLst>
      <p:ext uri="{BB962C8B-B14F-4D97-AF65-F5344CB8AC3E}">
        <p14:creationId xmlns:p14="http://schemas.microsoft.com/office/powerpoint/2010/main" val="1142756743"/>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5860066"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Advantages and comparison</a:t>
            </a:r>
          </a:p>
        </p:txBody>
      </p:sp>
      <p:pic>
        <p:nvPicPr>
          <p:cNvPr id="3" name="Picture 2" hidden="1"/>
          <p:cNvPicPr>
            <a:picLocks noChangeAspect="1"/>
          </p:cNvPicPr>
          <p:nvPr/>
        </p:nvPicPr>
        <p:blipFill>
          <a:blip r:embed="rId5"/>
          <a:stretch>
            <a:fillRect/>
          </a:stretch>
        </p:blipFill>
        <p:spPr>
          <a:xfrm>
            <a:off x="1005372" y="1955463"/>
            <a:ext cx="8466667" cy="1961905"/>
          </a:xfrm>
          <a:prstGeom prst="rect">
            <a:avLst/>
          </a:prstGeom>
        </p:spPr>
      </p:pic>
      <p:grpSp>
        <p:nvGrpSpPr>
          <p:cNvPr id="4" name="Group 3"/>
          <p:cNvGrpSpPr/>
          <p:nvPr/>
        </p:nvGrpSpPr>
        <p:grpSpPr>
          <a:xfrm>
            <a:off x="9045182" y="4787626"/>
            <a:ext cx="2393633" cy="1305533"/>
            <a:chOff x="6895816" y="3852863"/>
            <a:chExt cx="2393633" cy="1305533"/>
          </a:xfrm>
        </p:grpSpPr>
        <p:cxnSp>
          <p:nvCxnSpPr>
            <p:cNvPr id="39" name="Straight Connector 38"/>
            <p:cNvCxnSpPr/>
            <p:nvPr/>
          </p:nvCxnSpPr>
          <p:spPr>
            <a:xfrm>
              <a:off x="6895816" y="4475603"/>
              <a:ext cx="23774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4"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46" name="Straight Connector 45" hidden="1"/>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351500" y="4426331"/>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p:cNvSpPr/>
          <p:nvPr/>
        </p:nvSpPr>
        <p:spPr>
          <a:xfrm>
            <a:off x="454060" y="115493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Simple if the pupil magnification of the lens is one.</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Can be used to improve the depth of field of Scheimpflug cameras.</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pic>
        <p:nvPicPr>
          <p:cNvPr id="6" name="slide30v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05454" y="6451600"/>
            <a:ext cx="406400" cy="406400"/>
          </a:xfrm>
          <a:prstGeom prst="rect">
            <a:avLst/>
          </a:prstGeom>
        </p:spPr>
      </p:pic>
    </p:spTree>
    <p:extLst>
      <p:ext uri="{BB962C8B-B14F-4D97-AF65-F5344CB8AC3E}">
        <p14:creationId xmlns:p14="http://schemas.microsoft.com/office/powerpoint/2010/main" val="3845010009"/>
      </p:ext>
    </p:extLst>
  </p:cSld>
  <p:clrMapOvr>
    <a:masterClrMapping/>
  </p:clrMapOvr>
  <mc:AlternateContent xmlns:mc="http://schemas.openxmlformats.org/markup-compatibility/2006" xmlns:p14="http://schemas.microsoft.com/office/powerpoint/2010/main">
    <mc:Choice Requires="p14">
      <p:transition spd="med" p14:dur="700" advClick="0" advTm="4500">
        <p:fade/>
      </p:transition>
    </mc:Choice>
    <mc:Fallback xmlns="">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146668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Model</a:t>
            </a:r>
          </a:p>
        </p:txBody>
      </p:sp>
      <p:sp>
        <p:nvSpPr>
          <p:cNvPr id="7" name="Rectangle 6" hidden="1"/>
          <p:cNvSpPr/>
          <p:nvPr/>
        </p:nvSpPr>
        <p:spPr>
          <a:xfrm>
            <a:off x="521293" y="1714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131511" y="1596971"/>
                <a:ext cx="9358899" cy="9214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smtClean="0">
                                  <a:solidFill>
                                    <a:srgbClr val="F5504E"/>
                                  </a:solidFill>
                                  <a:latin typeface="Cambria Math" panose="02040503050406030204" pitchFamily="18" charset="0"/>
                                </a:rPr>
                              </m:ctrlPr>
                            </m:sPrePr>
                            <m:sub>
                              <m:r>
                                <a:rPr lang="en-US" sz="2000" i="0">
                                  <a:solidFill>
                                    <a:srgbClr val="F5504E"/>
                                  </a:solidFill>
                                  <a:latin typeface="Cambria Math" panose="02040503050406030204" pitchFamily="18" charset="0"/>
                                </a:rPr>
                                <m:t>  </m:t>
                              </m:r>
                            </m:sub>
                            <m:sup>
                              <m:r>
                                <a:rPr lang="en-US" sz="2000" i="1">
                                  <a:solidFill>
                                    <a:srgbClr val="F5504E"/>
                                  </a:solidFill>
                                  <a:latin typeface="Cambria Math" panose="02040503050406030204" pitchFamily="18" charset="0"/>
                                </a:rPr>
                                <m:t>𝐼</m:t>
                              </m:r>
                            </m:sup>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Pre>
                          <m:r>
                            <a:rPr lang="en-US" sz="2000" i="0" smtClean="0">
                              <a:solidFill>
                                <a:schemeClr val="bg1">
                                  <a:lumMod val="85000"/>
                                </a:schemeClr>
                              </a:solidFill>
                              <a:latin typeface="Cambria Math" panose="02040503050406030204" pitchFamily="18" charset="0"/>
                            </a:rPr>
                            <m:t>=&amp;</m:t>
                          </m:r>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𝑑</m:t>
                                      </m:r>
                                    </m:e>
                                  </m:acc>
                                </m:e>
                                <m:sub>
                                  <m:r>
                                    <a:rPr lang="en-US" sz="2000" i="1">
                                      <a:solidFill>
                                        <a:schemeClr val="bg1">
                                          <a:lumMod val="85000"/>
                                        </a:schemeClr>
                                      </a:solidFill>
                                      <a:latin typeface="Cambria Math" panose="02040503050406030204" pitchFamily="18" charset="0"/>
                                    </a:rPr>
                                    <m:t>𝑒</m:t>
                                  </m:r>
                                </m:sub>
                              </m:sSub>
                              <m:r>
                                <a:rPr lang="en-US" sz="2000" i="0">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𝒕</m:t>
                                  </m:r>
                                </m:e>
                                <m:sub>
                                  <m:r>
                                    <a:rPr lang="en-US" sz="2000" b="0" i="1">
                                      <a:solidFill>
                                        <a:schemeClr val="bg1">
                                          <a:lumMod val="85000"/>
                                        </a:schemeClr>
                                      </a:solidFill>
                                      <a:latin typeface="Cambria Math" panose="02040503050406030204" pitchFamily="18" charset="0"/>
                                    </a:rPr>
                                    <m:t>𝑖</m:t>
                                  </m:r>
                                </m:sub>
                              </m:sSub>
                            </m:e>
                          </m:d>
                          <m:r>
                            <a:rPr lang="en-US" sz="2000" b="0" i="0" smtClean="0">
                              <a:solidFill>
                                <a:schemeClr val="bg1">
                                  <a:lumMod val="85000"/>
                                </a:schemeClr>
                              </a:solidFill>
                              <a:latin typeface="Cambria Math" panose="02040503050406030204" pitchFamily="18" charset="0"/>
                            </a:rPr>
                            <m:t>&amp;+</m:t>
                          </m:r>
                          <m:f>
                            <m:fPr>
                              <m:ctrlPr>
                                <a:rPr lang="en-US" sz="2000" b="0" i="1">
                                  <a:solidFill>
                                    <a:schemeClr val="bg1">
                                      <a:lumMod val="85000"/>
                                    </a:schemeClr>
                                  </a:solidFill>
                                  <a:latin typeface="Cambria Math" panose="02040503050406030204" pitchFamily="18" charset="0"/>
                                </a:rPr>
                              </m:ctrlPr>
                            </m:fPr>
                            <m:num>
                              <m:d>
                                <m:dPr>
                                  <m:ctrlPr>
                                    <a:rPr lang="en-US" sz="2000" b="0" i="1">
                                      <a:solidFill>
                                        <a:schemeClr val="bg1">
                                          <a:lumMod val="85000"/>
                                        </a:schemeClr>
                                      </a:solidFill>
                                      <a:latin typeface="Cambria Math" panose="02040503050406030204" pitchFamily="18" charset="0"/>
                                    </a:rPr>
                                  </m:ctrlPr>
                                </m:dPr>
                                <m:e>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Sub>
                                  <m:d>
                                    <m:dPr>
                                      <m:ctrlPr>
                                        <a:rPr lang="en-US" sz="2000" b="0" i="1">
                                          <a:solidFill>
                                            <a:schemeClr val="bg1">
                                              <a:lumMod val="85000"/>
                                            </a:schemeClr>
                                          </a:solidFill>
                                          <a:latin typeface="Cambria Math" panose="02040503050406030204" pitchFamily="18" charset="0"/>
                                        </a:rPr>
                                      </m:ctrlPr>
                                    </m:dPr>
                                    <m:e>
                                      <m:r>
                                        <a:rPr lang="en-US" sz="2000" b="0" i="0">
                                          <a:solidFill>
                                            <a:schemeClr val="bg1">
                                              <a:lumMod val="85000"/>
                                            </a:schemeClr>
                                          </a:solidFill>
                                          <a:latin typeface="Cambria Math" panose="02040503050406030204" pitchFamily="18" charset="0"/>
                                        </a:rPr>
                                        <m:t>3</m:t>
                                      </m:r>
                                    </m:e>
                                  </m:d>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𝑧</m:t>
                                          </m:r>
                                        </m:e>
                                      </m:acc>
                                    </m:e>
                                    <m:sub>
                                      <m:r>
                                        <a:rPr lang="en-US" sz="2000" b="0" i="1">
                                          <a:solidFill>
                                            <a:schemeClr val="bg1">
                                              <a:lumMod val="85000"/>
                                            </a:schemeClr>
                                          </a:solidFill>
                                          <a:latin typeface="Cambria Math" panose="02040503050406030204" pitchFamily="18" charset="0"/>
                                        </a:rPr>
                                        <m:t>𝑜</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𝑑</m:t>
                                          </m:r>
                                        </m:e>
                                      </m:acc>
                                    </m:e>
                                    <m:sub>
                                      <m:r>
                                        <a:rPr lang="en-US" sz="2000" b="0" i="1">
                                          <a:solidFill>
                                            <a:schemeClr val="bg1">
                                              <a:lumMod val="85000"/>
                                            </a:schemeClr>
                                          </a:solidFill>
                                          <a:latin typeface="Cambria Math" panose="02040503050406030204" pitchFamily="18" charset="0"/>
                                        </a:rPr>
                                        <m:t>𝑒</m:t>
                                      </m:r>
                                    </m:sub>
                                  </m:sSub>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num>
                            <m:den>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1" smtClean="0">
                                          <a:solidFill>
                                            <a:schemeClr val="bg1">
                                              <a:lumMod val="85000"/>
                                            </a:schemeClr>
                                          </a:solidFill>
                                          <a:latin typeface="Cambria Math" panose="02040503050406030204" pitchFamily="18" charset="0"/>
                                        </a:rPr>
                                        <m:t>𝑐</m:t>
                                      </m:r>
                                    </m:sup>
                                    <m:e>
                                      <m:r>
                                        <m:rPr>
                                          <m:nor/>
                                        </m:rPr>
                                        <a:rPr lang="en-US" sz="2000" b="0" i="1">
                                          <a:solidFill>
                                            <a:schemeClr val="bg1">
                                              <a:lumMod val="85000"/>
                                            </a:schemeClr>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den>
                          </m:f>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rgbClr val="F5504E"/>
                                      </a:solidFill>
                                      <a:latin typeface="Cambria Math" panose="02040503050406030204" pitchFamily="18" charset="0"/>
                                    </a:rPr>
                                  </m:ctrlPr>
                                </m:sPrePr>
                                <m:sub>
                                  <m:r>
                                    <a:rPr lang="en-US" sz="2000" b="0" i="0">
                                      <a:solidFill>
                                        <a:srgbClr val="F5504E"/>
                                      </a:solidFill>
                                      <a:latin typeface="Cambria Math" panose="02040503050406030204" pitchFamily="18" charset="0"/>
                                    </a:rPr>
                                    <m:t> </m:t>
                                  </m:r>
                                </m:sub>
                                <m:sup>
                                  <m:r>
                                    <a:rPr lang="en-US" sz="2000" b="0" i="1" smtClean="0">
                                      <a:solidFill>
                                        <a:srgbClr val="F5504E"/>
                                      </a:solidFill>
                                      <a:latin typeface="Cambria Math" panose="02040503050406030204" pitchFamily="18" charset="0"/>
                                    </a:rPr>
                                    <m:t>𝑐</m:t>
                                  </m:r>
                                </m:sup>
                                <m:e>
                                  <m:r>
                                    <m:rPr>
                                      <m:nor/>
                                    </m:rPr>
                                    <a:rPr lang="en-US" sz="2000" b="0" i="1">
                                      <a:solidFill>
                                        <a:srgbClr val="F5504E"/>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31511" y="1596971"/>
                <a:ext cx="9358899" cy="921406"/>
              </a:xfrm>
              <a:prstGeom prst="rect">
                <a:avLst/>
              </a:prstGeom>
              <a:blipFill>
                <a:blip r:embed="rId6"/>
                <a:stretch>
                  <a:fillRect/>
                </a:stretch>
              </a:blipFill>
            </p:spPr>
            <p:txBody>
              <a:bodyPr/>
              <a:lstStyle/>
              <a:p>
                <a:r>
                  <a:rPr lang="en-US">
                    <a:noFill/>
                  </a:rPr>
                  <a:t> </a:t>
                </a:r>
              </a:p>
            </p:txBody>
          </p:sp>
        </mc:Fallback>
      </mc:AlternateContent>
      <p:sp>
        <p:nvSpPr>
          <p:cNvPr id="9" name="Rectangle 8"/>
          <p:cNvSpPr/>
          <p:nvPr/>
        </p:nvSpPr>
        <p:spPr>
          <a:xfrm>
            <a:off x="322615" y="108351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Geometric relation of world point and image point          </a:t>
            </a:r>
          </a:p>
        </p:txBody>
      </p:sp>
      <p:sp>
        <p:nvSpPr>
          <p:cNvPr id="10" name="Rectangle 9"/>
          <p:cNvSpPr/>
          <p:nvPr/>
        </p:nvSpPr>
        <p:spPr>
          <a:xfrm>
            <a:off x="332140" y="266466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Inter-image homography under lens tilts about the entrance pupil          </a:t>
            </a:r>
          </a:p>
        </p:txBody>
      </p:sp>
      <mc:AlternateContent xmlns:mc="http://schemas.openxmlformats.org/markup-compatibility/2006" xmlns:a14="http://schemas.microsoft.com/office/drawing/2010/main">
        <mc:Choice Requires="a14">
          <p:sp>
            <p:nvSpPr>
              <p:cNvPr id="2" name="Rectangle 1"/>
              <p:cNvSpPr/>
              <p:nvPr/>
            </p:nvSpPr>
            <p:spPr>
              <a:xfrm>
                <a:off x="521333" y="3266366"/>
                <a:ext cx="10557249" cy="9112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00B0F0"/>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smtClean="0">
                              <a:solidFill>
                                <a:schemeClr val="bg1">
                                  <a:lumMod val="85000"/>
                                </a:schemeClr>
                              </a:solidFill>
                              <a:latin typeface="Cambria Math" panose="02040503050406030204" pitchFamily="18" charset="0"/>
                            </a:rPr>
                            <m:t>=&amp;</m:t>
                          </m:r>
                          <m:d>
                            <m:dPr>
                              <m:begChr m:val="["/>
                              <m:endChr m:val="]"/>
                              <m:ctrlPr>
                                <a:rPr lang="en-US" sz="2000" i="1">
                                  <a:solidFill>
                                    <a:schemeClr val="bg1">
                                      <a:lumMod val="85000"/>
                                    </a:schemeClr>
                                  </a:solidFill>
                                  <a:latin typeface="Cambria Math" panose="02040503050406030204" pitchFamily="18" charset="0"/>
                                </a:rPr>
                              </m:ctrlPr>
                            </m:dPr>
                            <m:e>
                              <m:eqArr>
                                <m:eqArrPr>
                                  <m:ctrlPr>
                                    <a:rPr lang="en-US" sz="2000" i="1">
                                      <a:solidFill>
                                        <a:schemeClr val="bg1">
                                          <a:lumMod val="85000"/>
                                        </a:schemeClr>
                                      </a:solidFill>
                                      <a:latin typeface="Cambria Math" panose="02040503050406030204" pitchFamily="18" charset="0"/>
                                    </a:rPr>
                                  </m:ctrlPr>
                                </m:eqArrPr>
                                <m:e>
                                  <m:r>
                                    <a:rPr lang="en-US" sz="2000" i="1">
                                      <a:solidFill>
                                        <a:schemeClr val="bg1">
                                          <a:lumMod val="85000"/>
                                        </a:schemeClr>
                                      </a:solidFill>
                                      <a:latin typeface="Cambria Math" panose="02040503050406030204" pitchFamily="18" charset="0"/>
                                    </a:rPr>
                                    <m:t>&amp;</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r>
                                    <a:rPr lang="en-US" sz="2000" i="1">
                                      <a:solidFill>
                                        <a:schemeClr val="bg1">
                                          <a:lumMod val="85000"/>
                                        </a:schemeClr>
                                      </a:solidFill>
                                      <a:latin typeface="Cambria Math" panose="02040503050406030204" pitchFamily="18" charset="0"/>
                                    </a:rPr>
                                    <m:t>+</m:t>
                                  </m:r>
                                  <m:f>
                                    <m:fPr>
                                      <m:ctrlPr>
                                        <a:rPr lang="en-US" sz="2000" i="1">
                                          <a:solidFill>
                                            <a:schemeClr val="bg1">
                                              <a:lumMod val="85000"/>
                                            </a:schemeClr>
                                          </a:solidFill>
                                          <a:latin typeface="Cambria Math" panose="02040503050406030204" pitchFamily="18" charset="0"/>
                                        </a:rPr>
                                      </m:ctrlPr>
                                    </m:fPr>
                                    <m:num>
                                      <m:r>
                                        <a:rPr lang="en-US" sz="2000" i="1">
                                          <a:solidFill>
                                            <a:schemeClr val="bg1">
                                              <a:lumMod val="85000"/>
                                            </a:schemeClr>
                                          </a:solidFill>
                                          <a:latin typeface="Cambria Math" panose="02040503050406030204" pitchFamily="18" charset="0"/>
                                        </a:rPr>
                                        <m:t>𝑑</m:t>
                                      </m:r>
                                    </m:num>
                                    <m:den>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 </m:t>
                                          </m:r>
                                        </m:sup>
                                      </m:sSubSup>
                                      <m:r>
                                        <a:rPr lang="en-US" sz="2000" i="1">
                                          <a:solidFill>
                                            <a:schemeClr val="bg1">
                                              <a:lumMod val="85000"/>
                                            </a:schemeClr>
                                          </a:solidFill>
                                          <a:latin typeface="Cambria Math" panose="02040503050406030204" pitchFamily="18" charset="0"/>
                                        </a:rPr>
                                        <m:t>(3)</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den>
                                  </m:f>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𝒓</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,3;</m:t>
                                          </m:r>
                                          <m:r>
                                            <a:rPr lang="en-US" sz="2000" i="1">
                                              <a:solidFill>
                                                <a:schemeClr val="bg1">
                                                  <a:lumMod val="85000"/>
                                                </a:schemeClr>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e>
                                  </m:d>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𝑇</m:t>
                                      </m:r>
                                    </m:sup>
                                  </m:sSubSup>
                                </m:e>
                                <m:e>
                                  <m:r>
                                    <a:rPr lang="en-US" sz="2000" i="1">
                                      <a:solidFill>
                                        <a:schemeClr val="bg1">
                                          <a:lumMod val="85000"/>
                                        </a:schemeClr>
                                      </a:solidFill>
                                      <a:latin typeface="Cambria Math" panose="02040503050406030204" pitchFamily="18" charset="0"/>
                                    </a:rPr>
                                    <m:t>&amp; </m:t>
                                  </m:r>
                                </m:e>
                              </m:eqArr>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𝑚</m:t>
                              </m:r>
                            </m:sub>
                          </m:sSub>
                        </m:e>
                        <m:e>
                          <m:r>
                            <a:rPr lang="en-US" sz="2000" i="1">
                              <a:solidFill>
                                <a:srgbClr val="00B0F0"/>
                              </a:solidFill>
                              <a:latin typeface="Cambria Math" panose="02040503050406030204" pitchFamily="18" charset="0"/>
                            </a:rPr>
                            <m:t>&amp; </m:t>
                          </m:r>
                        </m:e>
                      </m:eqArr>
                    </m:oMath>
                  </m:oMathPara>
                </a14:m>
                <a:endParaRPr lang="en-US" sz="2000" i="1" dirty="0">
                  <a:solidFill>
                    <a:srgbClr val="00B0F0"/>
                  </a:solidFill>
                  <a:latin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21333" y="3266366"/>
                <a:ext cx="10557249" cy="9112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106649" y="4130574"/>
                <a:ext cx="5795369" cy="696344"/>
              </a:xfrm>
              <a:prstGeom prst="rect">
                <a:avLst/>
              </a:prstGeom>
            </p:spPr>
            <p:txBody>
              <a:bodyPr wrap="none">
                <a:spAutoFit/>
              </a:bodyPr>
              <a:lstStyle/>
              <a:p>
                <a14:m>
                  <m:oMath xmlns:m="http://schemas.openxmlformats.org/officeDocument/2006/math">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𝑤h𝑒𝑟𝑒</m:t>
                    </m:r>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0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𝑝</m:t>
                    </m:r>
                    <m:r>
                      <a:rPr lang="en-US" sz="200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n</m:t>
                                </m:r>
                              </m:sub>
                            </m:sSub>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m:t>
                                </m:r>
                              </m:sub>
                            </m:sSub>
                          </m:e>
                        </m:d>
                      </m:den>
                    </m:f>
                  </m:oMath>
                </a14:m>
                <a:r>
                  <a:rPr lang="en-US" sz="2000" dirty="0">
                    <a:solidFill>
                      <a:schemeClr val="bg1">
                        <a:lumMod val="85000"/>
                      </a:schemeClr>
                    </a:solidFill>
                    <a:latin typeface="Times New Roman" panose="02020603050405020304" pitchFamily="18" charset="0"/>
                    <a:ea typeface="Times New Roman" panose="02020603050405020304" pitchFamily="18" charset="0"/>
                  </a:rPr>
                  <a:t> , </a:t>
                </a:r>
                <a14:m>
                  <m:oMath xmlns:m="http://schemas.openxmlformats.org/officeDocument/2006/math">
                    <m:r>
                      <a:rPr lang="en-US" sz="2000"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𝑠</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den>
                    </m:f>
                  </m:oMath>
                </a14:m>
                <a:endParaRPr lang="en-US" sz="2000" dirty="0">
                  <a:solidFill>
                    <a:schemeClr val="bg1">
                      <a:lumMod val="8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106649" y="4130574"/>
                <a:ext cx="5795369" cy="6963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41665" y="4945586"/>
                <a:ext cx="11497910" cy="5618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If pupil magnification, </a:t>
                </a:r>
                <a14:m>
                  <m:oMath xmlns:m="http://schemas.openxmlformats.org/officeDocument/2006/math">
                    <m:sSub>
                      <m:sSubPr>
                        <m:ctrlP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𝒎</m:t>
                        </m:r>
                      </m:e>
                      <m: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𝒑</m:t>
                        </m:r>
                      </m:sub>
                    </m:s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𝟏</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the inter-image homography reduces to</a:t>
                </a:r>
              </a:p>
            </p:txBody>
          </p:sp>
        </mc:Choice>
        <mc:Fallback xmlns="">
          <p:sp>
            <p:nvSpPr>
              <p:cNvPr id="12" name="Rectangle 11"/>
              <p:cNvSpPr>
                <a:spLocks noRot="1" noChangeAspect="1" noMove="1" noResize="1" noEditPoints="1" noAdjustHandles="1" noChangeArrowheads="1" noChangeShapeType="1" noTextEdit="1"/>
              </p:cNvSpPr>
              <p:nvPr/>
            </p:nvSpPr>
            <p:spPr>
              <a:xfrm>
                <a:off x="341665" y="4945586"/>
                <a:ext cx="11497910" cy="561820"/>
              </a:xfrm>
              <a:prstGeom prst="rect">
                <a:avLst/>
              </a:prstGeom>
              <a:blipFill>
                <a:blip r:embed="rId9"/>
                <a:stretch>
                  <a:fillRect l="-1060" t="-1195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0383" y="5628566"/>
                <a:ext cx="7712432" cy="1025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a:solidFill>
                                <a:schemeClr val="bg1">
                                  <a:lumMod val="85000"/>
                                </a:schemeClr>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d>
                            <m:dPr>
                              <m:begChr m:val="["/>
                              <m:endChr m:val="]"/>
                              <m:ctrlPr>
                                <a:rPr lang="en-US" sz="2000" i="1">
                                  <a:solidFill>
                                    <a:schemeClr val="bg1">
                                      <a:lumMod val="85000"/>
                                    </a:schemeClr>
                                  </a:solidFill>
                                  <a:latin typeface="Cambria Math" panose="02040503050406030204" pitchFamily="18" charset="0"/>
                                </a:rPr>
                              </m:ctrlPr>
                            </m:dPr>
                            <m:e>
                              <m:m>
                                <m:mPr>
                                  <m:mcs>
                                    <m:mc>
                                      <m:mcPr>
                                        <m:count m:val="3"/>
                                        <m:mcJc m:val="center"/>
                                      </m:mcPr>
                                    </m:mc>
                                  </m:mcs>
                                  <m:ctrlPr>
                                    <a:rPr lang="en-US" sz="2000" i="1">
                                      <a:solidFill>
                                        <a:schemeClr val="bg1">
                                          <a:lumMod val="85000"/>
                                        </a:schemeClr>
                                      </a:solidFill>
                                      <a:latin typeface="Cambria Math" panose="02040503050406030204" pitchFamily="18" charset="0"/>
                                    </a:rPr>
                                  </m:ctrlPr>
                                </m:mPr>
                                <m:mr>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sin</m:t>
                                        </m:r>
                                      </m:fName>
                                      <m:e>
                                        <m:r>
                                          <a:rPr lang="en-US" sz="2000" i="1">
                                            <a:solidFill>
                                              <a:schemeClr val="bg1">
                                                <a:lumMod val="85000"/>
                                              </a:schemeClr>
                                            </a:solidFill>
                                            <a:latin typeface="Cambria Math" panose="02040503050406030204" pitchFamily="18" charset="0"/>
                                          </a:rPr>
                                          <m:t>𝛼</m:t>
                                        </m:r>
                                      </m:e>
                                    </m:func>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1</m:t>
                                    </m:r>
                                  </m:e>
                                </m:mr>
                              </m:m>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0</m:t>
                              </m:r>
                            </m:sub>
                          </m:sSub>
                        </m:e>
                        <m:e>
                          <m:r>
                            <a:rPr lang="en-US" sz="2000" i="1">
                              <a:solidFill>
                                <a:schemeClr val="bg1">
                                  <a:lumMod val="85000"/>
                                </a:schemeClr>
                              </a:solidFill>
                              <a:latin typeface="Cambria Math" panose="02040503050406030204" pitchFamily="18" charset="0"/>
                            </a:rPr>
                            <m:t>&amp; </m:t>
                          </m:r>
                        </m:e>
                      </m:eqArr>
                    </m:oMath>
                  </m:oMathPara>
                </a14:m>
                <a:endParaRPr lang="en-US" sz="2000" i="1" dirty="0">
                  <a:solidFill>
                    <a:schemeClr val="bg1">
                      <a:lumMod val="85000"/>
                    </a:schemeClr>
                  </a:solidFill>
                  <a:latin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540383" y="5628566"/>
                <a:ext cx="7712432" cy="1025409"/>
              </a:xfrm>
              <a:prstGeom prst="rect">
                <a:avLst/>
              </a:prstGeom>
              <a:blipFill>
                <a:blip r:embed="rId10"/>
                <a:stretch>
                  <a:fillRect/>
                </a:stretch>
              </a:blipFill>
            </p:spPr>
            <p:txBody>
              <a:bodyPr/>
              <a:lstStyle/>
              <a:p>
                <a:r>
                  <a:rPr lang="en-US">
                    <a:noFill/>
                  </a:rPr>
                  <a:t> </a:t>
                </a:r>
              </a:p>
            </p:txBody>
          </p:sp>
        </mc:Fallback>
      </mc:AlternateContent>
      <p:pic>
        <p:nvPicPr>
          <p:cNvPr id="4" name="slide31v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371493" y="6451600"/>
            <a:ext cx="406400" cy="406400"/>
          </a:xfrm>
          <a:prstGeom prst="rect">
            <a:avLst/>
          </a:prstGeom>
        </p:spPr>
      </p:pic>
    </p:spTree>
    <p:extLst>
      <p:ext uri="{BB962C8B-B14F-4D97-AF65-F5344CB8AC3E}">
        <p14:creationId xmlns:p14="http://schemas.microsoft.com/office/powerpoint/2010/main" val="1901622486"/>
      </p:ext>
    </p:extLst>
  </p:cSld>
  <p:clrMapOvr>
    <a:masterClrMapping/>
  </p:clrMapOvr>
  <mc:AlternateContent xmlns:mc="http://schemas.openxmlformats.org/markup-compatibility/2006" xmlns:p14="http://schemas.microsoft.com/office/powerpoint/2010/main">
    <mc:Choice Requires="p14">
      <p:transition spd="med" p14:dur="700" advClick="0" advTm="12000">
        <p:fade/>
      </p:transition>
    </mc:Choice>
    <mc:Fallback xmlns="">
      <p:transition spd="med"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483337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Additional information</a:t>
            </a:r>
          </a:p>
        </p:txBody>
      </p:sp>
      <p:sp>
        <p:nvSpPr>
          <p:cNvPr id="7" name="Rectangle 6" hidden="1"/>
          <p:cNvSpPr/>
          <p:nvPr/>
        </p:nvSpPr>
        <p:spPr>
          <a:xfrm>
            <a:off x="521293" y="1714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2614" y="1083516"/>
            <a:ext cx="11412185"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For more details (including reproducible code) please visit           </a:t>
            </a:r>
          </a:p>
        </p:txBody>
      </p:sp>
      <p:sp>
        <p:nvSpPr>
          <p:cNvPr id="10" name="Rectangle 9"/>
          <p:cNvSpPr/>
          <p:nvPr/>
        </p:nvSpPr>
        <p:spPr>
          <a:xfrm>
            <a:off x="332140" y="2511295"/>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Open source tools used for numerical computations and plotting:         </a:t>
            </a:r>
          </a:p>
        </p:txBody>
      </p:sp>
      <p:sp>
        <p:nvSpPr>
          <p:cNvPr id="14" name="Rectangle 13"/>
          <p:cNvSpPr/>
          <p:nvPr/>
        </p:nvSpPr>
        <p:spPr>
          <a:xfrm>
            <a:off x="865540" y="312089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PyZDDE (Python Zemax DDE toolbox).</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Python Scientific libraries – NumPy, Jupyter, Matplotlib &amp; h5py.</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sp>
        <p:nvSpPr>
          <p:cNvPr id="2" name="Rectangle 1"/>
          <p:cNvSpPr/>
          <p:nvPr/>
        </p:nvSpPr>
        <p:spPr>
          <a:xfrm>
            <a:off x="865540" y="1730377"/>
            <a:ext cx="6637073" cy="523220"/>
          </a:xfrm>
          <a:prstGeom prst="rect">
            <a:avLst/>
          </a:prstGeom>
        </p:spPr>
        <p:txBody>
          <a:bodyPr wrap="none">
            <a:spAutoFit/>
          </a:bodyPr>
          <a:lstStyle/>
          <a:p>
            <a:r>
              <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indranilsinharoy.com/projects/</a:t>
            </a:r>
            <a:r>
              <a:rPr lang="en-US" sz="2800" b="1" dirty="0" err="1">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omnifocus</a:t>
            </a:r>
            <a:endPar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endParaRPr>
          </a:p>
        </p:txBody>
      </p:sp>
      <p:grpSp>
        <p:nvGrpSpPr>
          <p:cNvPr id="25" name="Group 24"/>
          <p:cNvGrpSpPr/>
          <p:nvPr/>
        </p:nvGrpSpPr>
        <p:grpSpPr>
          <a:xfrm>
            <a:off x="901210" y="4521038"/>
            <a:ext cx="10179656" cy="790805"/>
            <a:chOff x="394315" y="5842943"/>
            <a:chExt cx="10179656" cy="790805"/>
          </a:xfrm>
        </p:grpSpPr>
        <p:pic>
          <p:nvPicPr>
            <p:cNvPr id="1026" name="Picture 2" descr="https://raw.githubusercontent.com/indranilsinharoy/PyZDDE/master/Doc/Images/logo_text_sma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315" y="5929508"/>
              <a:ext cx="1702250" cy="534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Py"/>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33537" y="5929508"/>
              <a:ext cx="1577232" cy="534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4147741" y="5929508"/>
              <a:ext cx="2307062" cy="534516"/>
            </a:xfrm>
            <a:prstGeom prst="rect">
              <a:avLst/>
            </a:prstGeom>
          </p:spPr>
        </p:pic>
        <p:pic>
          <p:nvPicPr>
            <p:cNvPr id="11" name="Picture 10"/>
            <p:cNvPicPr>
              <a:picLocks noChangeAspect="1"/>
            </p:cNvPicPr>
            <p:nvPr/>
          </p:nvPicPr>
          <p:blipFill>
            <a:blip r:embed="rId10"/>
            <a:stretch>
              <a:fillRect/>
            </a:stretch>
          </p:blipFill>
          <p:spPr>
            <a:xfrm>
              <a:off x="6691775" y="5929508"/>
              <a:ext cx="2281787" cy="535828"/>
            </a:xfrm>
            <a:prstGeom prst="rect">
              <a:avLst/>
            </a:prstGeom>
          </p:spPr>
        </p:pic>
        <p:pic>
          <p:nvPicPr>
            <p:cNvPr id="23" name="Picture 22"/>
            <p:cNvPicPr>
              <a:picLocks noChangeAspect="1"/>
            </p:cNvPicPr>
            <p:nvPr/>
          </p:nvPicPr>
          <p:blipFill>
            <a:blip r:embed="rId11"/>
            <a:stretch>
              <a:fillRect/>
            </a:stretch>
          </p:blipFill>
          <p:spPr>
            <a:xfrm>
              <a:off x="9070883" y="5842943"/>
              <a:ext cx="1503088" cy="790805"/>
            </a:xfrm>
            <a:prstGeom prst="rect">
              <a:avLst/>
            </a:prstGeom>
          </p:spPr>
        </p:pic>
      </p:grpSp>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31" name="Rectangle 30"/>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sp>
        <p:nvSpPr>
          <p:cNvPr id="32" name="Rectangle 31"/>
          <p:cNvSpPr/>
          <p:nvPr/>
        </p:nvSpPr>
        <p:spPr>
          <a:xfrm>
            <a:off x="197127" y="6301231"/>
            <a:ext cx="3236271" cy="369332"/>
          </a:xfrm>
          <a:prstGeom prst="rect">
            <a:avLst/>
          </a:prstGeom>
        </p:spPr>
        <p:txBody>
          <a:bodyPr wrap="none">
            <a:spAutoFit/>
          </a:bodyPr>
          <a:lstStyle/>
          <a:p>
            <a:r>
              <a:rPr lang="en-US" i="1" dirty="0">
                <a:solidFill>
                  <a:schemeClr val="bg1">
                    <a:lumMod val="75000"/>
                  </a:schemeClr>
                </a:solidFill>
              </a:rPr>
              <a:t>Photonics Architecture Lab, SMU</a:t>
            </a:r>
          </a:p>
        </p:txBody>
      </p:sp>
      <p:pic>
        <p:nvPicPr>
          <p:cNvPr id="3" name="slide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419724" y="6467363"/>
            <a:ext cx="406400" cy="406400"/>
          </a:xfrm>
          <a:prstGeom prst="rect">
            <a:avLst/>
          </a:prstGeom>
        </p:spPr>
      </p:pic>
    </p:spTree>
    <p:extLst>
      <p:ext uri="{BB962C8B-B14F-4D97-AF65-F5344CB8AC3E}">
        <p14:creationId xmlns:p14="http://schemas.microsoft.com/office/powerpoint/2010/main" val="3121013312"/>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6869" y="3044280"/>
            <a:ext cx="9578263"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Two existing methods to extend DOF</a:t>
            </a:r>
          </a:p>
        </p:txBody>
      </p:sp>
      <p:pic>
        <p:nvPicPr>
          <p:cNvPr id="3" name="slide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03959" y="6394669"/>
            <a:ext cx="406400" cy="406400"/>
          </a:xfrm>
          <a:prstGeom prst="rect">
            <a:avLst/>
          </a:prstGeom>
        </p:spPr>
      </p:pic>
    </p:spTree>
    <p:extLst>
      <p:ext uri="{BB962C8B-B14F-4D97-AF65-F5344CB8AC3E}">
        <p14:creationId xmlns:p14="http://schemas.microsoft.com/office/powerpoint/2010/main" val="243987002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45" name="Group 44"/>
          <p:cNvGrpSpPr/>
          <p:nvPr/>
        </p:nvGrpSpPr>
        <p:grpSpPr>
          <a:xfrm>
            <a:off x="923007" y="1925053"/>
            <a:ext cx="10345987" cy="3041583"/>
            <a:chOff x="1357162" y="1925053"/>
            <a:chExt cx="10345987" cy="3041583"/>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7" name="Group 6"/>
          <p:cNvGrpSpPr/>
          <p:nvPr/>
        </p:nvGrpSpPr>
        <p:grpSpPr>
          <a:xfrm>
            <a:off x="10439400" y="4143375"/>
            <a:ext cx="837089" cy="693182"/>
            <a:chOff x="10448925" y="4143375"/>
            <a:chExt cx="837089" cy="693182"/>
          </a:xfrm>
        </p:grpSpPr>
        <p:sp>
          <p:nvSpPr>
            <p:cNvPr id="3" name="TextBox 2"/>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6" name="Straight Arrow Connector 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caption text 1"/>
          <p:cNvSpPr txBox="1"/>
          <p:nvPr/>
        </p:nvSpPr>
        <p:spPr>
          <a:xfrm>
            <a:off x="922655" y="5177628"/>
            <a:ext cx="1034478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 </a:t>
            </a:r>
          </a:p>
        </p:txBody>
      </p:sp>
      <p:sp>
        <p:nvSpPr>
          <p:cNvPr id="43" name="caption text 2"/>
          <p:cNvSpPr txBox="1"/>
          <p:nvPr/>
        </p:nvSpPr>
        <p:spPr>
          <a:xfrm>
            <a:off x="922655" y="5177628"/>
            <a:ext cx="10344785" cy="1015663"/>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set of images in the stack collectively contains all regions of the 3D scene in focus. </a:t>
            </a:r>
          </a:p>
        </p:txBody>
      </p:sp>
      <p:sp>
        <p:nvSpPr>
          <p:cNvPr id="44" name="caption text 3"/>
          <p:cNvSpPr txBox="1"/>
          <p:nvPr/>
        </p:nvSpPr>
        <p:spPr>
          <a:xfrm>
            <a:off x="922655" y="5177628"/>
            <a:ext cx="10344785" cy="1631216"/>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set of images in the stack collectively contains all regions of the 3D scene in focus.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An all-in-focus image is synthesized by selectively blending the sharply focused regions across the images in the stack. </a:t>
            </a:r>
          </a:p>
        </p:txBody>
      </p:sp>
      <p:pic>
        <p:nvPicPr>
          <p:cNvPr id="5" name="slide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51256" y="6402444"/>
            <a:ext cx="406400" cy="406400"/>
          </a:xfrm>
          <a:prstGeom prst="rect">
            <a:avLst/>
          </a:prstGeom>
        </p:spPr>
      </p:pic>
    </p:spTree>
    <p:extLst>
      <p:ext uri="{BB962C8B-B14F-4D97-AF65-F5344CB8AC3E}">
        <p14:creationId xmlns:p14="http://schemas.microsoft.com/office/powerpoint/2010/main" val="817815250"/>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853" fill="hold"/>
                                        <p:tgtEl>
                                          <p:spTgt spid="5"/>
                                        </p:tgtEl>
                                      </p:cBhvr>
                                    </p:cmd>
                                  </p:childTnLst>
                                </p:cTn>
                              </p:par>
                              <p:par>
                                <p:cTn id="7" presetID="1" presetClass="entr" presetSubtype="0" fill="hold" grpId="0" nodeType="withEffect">
                                  <p:stCondLst>
                                    <p:cond delay="0"/>
                                  </p:stCondLst>
                                  <p:childTnLst>
                                    <p:set>
                                      <p:cBhvr>
                                        <p:cTn id="8" dur="1" fill="hold">
                                          <p:stCondLst>
                                            <p:cond delay="2499"/>
                                          </p:stCondLst>
                                        </p:cTn>
                                        <p:tgtEl>
                                          <p:spTgt spid="41"/>
                                        </p:tgtEl>
                                        <p:attrNameLst>
                                          <p:attrName>style.visibility</p:attrName>
                                        </p:attrNameLst>
                                      </p:cBhvr>
                                      <p:to>
                                        <p:strVal val="visible"/>
                                      </p:to>
                                    </p:set>
                                  </p:childTnLst>
                                </p:cTn>
                              </p:par>
                              <p:par>
                                <p:cTn id="9" presetID="1" presetClass="exit" presetSubtype="0" fill="hold" grpId="1" nodeType="withEffect">
                                  <p:stCondLst>
                                    <p:cond delay="8000"/>
                                  </p:stCondLst>
                                  <p:childTnLst>
                                    <p:set>
                                      <p:cBhvr>
                                        <p:cTn id="10" dur="1" fill="hold">
                                          <p:stCondLst>
                                            <p:cond delay="9"/>
                                          </p:stCondLst>
                                        </p:cTn>
                                        <p:tgtEl>
                                          <p:spTgt spid="41"/>
                                        </p:tgtEl>
                                        <p:attrNameLst>
                                          <p:attrName>style.visibility</p:attrName>
                                        </p:attrNameLst>
                                      </p:cBhvr>
                                      <p:to>
                                        <p:strVal val="hidden"/>
                                      </p:to>
                                    </p:set>
                                  </p:childTnLst>
                                </p:cTn>
                              </p:par>
                              <p:par>
                                <p:cTn id="11" presetID="1" presetClass="entr" presetSubtype="0" fill="hold" grpId="0" nodeType="withEffect">
                                  <p:stCondLst>
                                    <p:cond delay="8000"/>
                                  </p:stCondLst>
                                  <p:childTnLst>
                                    <p:set>
                                      <p:cBhvr>
                                        <p:cTn id="12" dur="1" fill="hold">
                                          <p:stCondLst>
                                            <p:cond delay="9"/>
                                          </p:stCondLst>
                                        </p:cTn>
                                        <p:tgtEl>
                                          <p:spTgt spid="43"/>
                                        </p:tgtEl>
                                        <p:attrNameLst>
                                          <p:attrName>style.visibility</p:attrName>
                                        </p:attrNameLst>
                                      </p:cBhvr>
                                      <p:to>
                                        <p:strVal val="visible"/>
                                      </p:to>
                                    </p:set>
                                  </p:childTnLst>
                                </p:cTn>
                              </p:par>
                              <p:par>
                                <p:cTn id="13" presetID="1" presetClass="exit" presetSubtype="0" fill="hold" grpId="1" nodeType="withEffect">
                                  <p:stCondLst>
                                    <p:cond delay="14000"/>
                                  </p:stCondLst>
                                  <p:childTnLst>
                                    <p:set>
                                      <p:cBhvr>
                                        <p:cTn id="14" dur="1" fill="hold">
                                          <p:stCondLst>
                                            <p:cond delay="9"/>
                                          </p:stCondLst>
                                        </p:cTn>
                                        <p:tgtEl>
                                          <p:spTgt spid="43"/>
                                        </p:tgtEl>
                                        <p:attrNameLst>
                                          <p:attrName>style.visibility</p:attrName>
                                        </p:attrNameLst>
                                      </p:cBhvr>
                                      <p:to>
                                        <p:strVal val="hidden"/>
                                      </p:to>
                                    </p:set>
                                  </p:childTnLst>
                                </p:cTn>
                              </p:par>
                              <p:par>
                                <p:cTn id="15" presetID="1" presetClass="entr" presetSubtype="0" fill="hold" grpId="0" nodeType="withEffect">
                                  <p:stCondLst>
                                    <p:cond delay="1400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5"/>
                </p:tgtEl>
              </p:cMediaNode>
            </p:audio>
          </p:childTnLst>
        </p:cTn>
      </p:par>
    </p:tnLst>
    <p:bldLst>
      <p:bldP spid="41" grpId="0" animBg="1"/>
      <p:bldP spid="41" grpId="1" animBg="1"/>
      <p:bldP spid="43" grpId="0" animBg="1"/>
      <p:bldP spid="43" grpId="1"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7" name="Sensor_pos_01"/>
          <p:cNvGrpSpPr/>
          <p:nvPr/>
        </p:nvGrpSpPr>
        <p:grpSpPr>
          <a:xfrm>
            <a:off x="923007" y="1343025"/>
            <a:ext cx="10372532" cy="4476810"/>
            <a:chOff x="923007" y="1343025"/>
            <a:chExt cx="10372532"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9850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58450"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8020050" y="5029200"/>
              <a:ext cx="2378728" cy="790635"/>
              <a:chOff x="8020050" y="5029200"/>
              <a:chExt cx="2378728" cy="790635"/>
            </a:xfrm>
          </p:grpSpPr>
          <p:sp>
            <p:nvSpPr>
              <p:cNvPr id="3" name="TextBox 2"/>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6" name="Straight Arrow Connector 45"/>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Left Brace 5"/>
            <p:cNvSpPr/>
            <p:nvPr/>
          </p:nvSpPr>
          <p:spPr>
            <a:xfrm rot="5400000">
              <a:off x="8087915" y="1777604"/>
              <a:ext cx="88108" cy="133351"/>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8023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098593513"/>
      </p:ext>
    </p:extLst>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5" name="Sensor_pos_02"/>
          <p:cNvGrpSpPr/>
          <p:nvPr/>
        </p:nvGrpSpPr>
        <p:grpSpPr>
          <a:xfrm>
            <a:off x="923007" y="1343025"/>
            <a:ext cx="10345987" cy="4476810"/>
            <a:chOff x="923007" y="1343025"/>
            <a:chExt cx="10345987" cy="4476810"/>
          </a:xfrm>
        </p:grpSpPr>
        <p:grpSp>
          <p:nvGrpSpPr>
            <p:cNvPr id="3" name="Group 2"/>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68685"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Right Arrow 1"/>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29875"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7829550" y="5029200"/>
              <a:ext cx="2378728" cy="790635"/>
              <a:chOff x="8020050" y="5029200"/>
              <a:chExt cx="2378728" cy="790635"/>
            </a:xfrm>
          </p:grpSpPr>
          <p:sp>
            <p:nvSpPr>
              <p:cNvPr id="47" name="TextBox 46"/>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8" name="Straight Arrow Connector 47"/>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Left Brace 48"/>
            <p:cNvSpPr/>
            <p:nvPr/>
          </p:nvSpPr>
          <p:spPr>
            <a:xfrm rot="5400000">
              <a:off x="7903988" y="1743695"/>
              <a:ext cx="88108" cy="20116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830344"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150320151"/>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3"/>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4880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4108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75533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7586393" y="1688831"/>
              <a:ext cx="88108" cy="310896"/>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7515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194020389"/>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4"/>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28929"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39177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92467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6893862" y="1469375"/>
              <a:ext cx="88108" cy="74980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6813550"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3790330512"/>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2363</TotalTime>
  <Words>1473</Words>
  <Application>Microsoft Office PowerPoint</Application>
  <PresentationFormat>Widescreen</PresentationFormat>
  <Paragraphs>291</Paragraphs>
  <Slides>32</Slides>
  <Notes>25</Notes>
  <HiddenSlides>0</HiddenSlides>
  <MMClips>21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Calibri</vt:lpstr>
      <vt:lpstr>Calibri Light</vt:lpstr>
      <vt:lpstr>Cambria Math</vt:lpstr>
      <vt:lpstr>Euclid</vt:lpstr>
      <vt:lpstr>Segoe UI Light</vt:lpstr>
      <vt:lpstr>Segoe UI Semilight</vt:lpstr>
      <vt:lpstr>Segoe UI Symbol</vt:lpstr>
      <vt:lpstr>Segoe WP</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193</cp:revision>
  <dcterms:created xsi:type="dcterms:W3CDTF">2016-06-27T07:00:30Z</dcterms:created>
  <dcterms:modified xsi:type="dcterms:W3CDTF">2016-07-02T05:56:45Z</dcterms:modified>
</cp:coreProperties>
</file>